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98" r:id="rId4"/>
    <p:sldId id="299" r:id="rId5"/>
    <p:sldId id="260" r:id="rId6"/>
    <p:sldId id="270" r:id="rId7"/>
    <p:sldId id="266" r:id="rId8"/>
    <p:sldId id="275" r:id="rId9"/>
    <p:sldId id="272" r:id="rId10"/>
    <p:sldId id="274" r:id="rId11"/>
    <p:sldId id="261" r:id="rId12"/>
    <p:sldId id="276" r:id="rId13"/>
    <p:sldId id="262" r:id="rId14"/>
    <p:sldId id="278" r:id="rId15"/>
    <p:sldId id="279" r:id="rId16"/>
    <p:sldId id="280" r:id="rId17"/>
    <p:sldId id="281" r:id="rId18"/>
    <p:sldId id="288" r:id="rId19"/>
    <p:sldId id="289" r:id="rId20"/>
    <p:sldId id="263" r:id="rId21"/>
    <p:sldId id="282" r:id="rId22"/>
    <p:sldId id="271" r:id="rId23"/>
    <p:sldId id="283" r:id="rId24"/>
    <p:sldId id="284" r:id="rId25"/>
    <p:sldId id="264" r:id="rId26"/>
    <p:sldId id="265" r:id="rId27"/>
    <p:sldId id="269" r:id="rId28"/>
    <p:sldId id="285" r:id="rId29"/>
    <p:sldId id="286" r:id="rId30"/>
    <p:sldId id="291" r:id="rId31"/>
    <p:sldId id="287" r:id="rId32"/>
    <p:sldId id="292" r:id="rId33"/>
    <p:sldId id="294" r:id="rId34"/>
    <p:sldId id="293" r:id="rId35"/>
    <p:sldId id="297" r:id="rId36"/>
    <p:sldId id="296" r:id="rId37"/>
  </p:sldIdLst>
  <p:sldSz cx="9144000" cy="6858000" type="screen4x3"/>
  <p:notesSz cx="6792913" cy="99250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0" autoAdjust="0"/>
    <p:restoredTop sz="94660"/>
  </p:normalViewPr>
  <p:slideViewPr>
    <p:cSldViewPr>
      <p:cViewPr varScale="1">
        <p:scale>
          <a:sx n="68" d="100"/>
          <a:sy n="68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2AA80-2B9A-49DD-AB96-B0C9A0C55170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8DDD1-304E-4A5D-A16B-C104953D0B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6073491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6A5C0-9631-4448-97D1-743573D420CE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292" y="4714399"/>
            <a:ext cx="543433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D4F1D-F485-4C08-8A1F-410761E5904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2741137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D4F1D-F485-4C08-8A1F-410761E59046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3099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D75E2-7718-4E3A-8D25-0D81B4E9B3FF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E124D-B13B-4987-B1C8-042A070ECA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D75E2-7718-4E3A-8D25-0D81B4E9B3FF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E124D-B13B-4987-B1C8-042A070ECA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D75E2-7718-4E3A-8D25-0D81B4E9B3FF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E124D-B13B-4987-B1C8-042A070ECA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D75E2-7718-4E3A-8D25-0D81B4E9B3FF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E124D-B13B-4987-B1C8-042A070ECA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D75E2-7718-4E3A-8D25-0D81B4E9B3FF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E124D-B13B-4987-B1C8-042A070ECA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D75E2-7718-4E3A-8D25-0D81B4E9B3FF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E124D-B13B-4987-B1C8-042A070ECA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D75E2-7718-4E3A-8D25-0D81B4E9B3FF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E124D-B13B-4987-B1C8-042A070ECA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D75E2-7718-4E3A-8D25-0D81B4E9B3FF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E124D-B13B-4987-B1C8-042A070ECA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D75E2-7718-4E3A-8D25-0D81B4E9B3FF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E124D-B13B-4987-B1C8-042A070ECA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D75E2-7718-4E3A-8D25-0D81B4E9B3FF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E124D-B13B-4987-B1C8-042A070ECA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9D75E2-7718-4E3A-8D25-0D81B4E9B3FF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DE124D-B13B-4987-B1C8-042A070ECA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59D75E2-7718-4E3A-8D25-0D81B4E9B3FF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2DE124D-B13B-4987-B1C8-042A070ECA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274028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PLANO DE INFRAESTRUTURA ASFALTAMENTO E </a:t>
            </a:r>
            <a:r>
              <a:rPr lang="pt-BR" dirty="0" smtClean="0"/>
              <a:t>RECAPEAMENTO </a:t>
            </a:r>
            <a:r>
              <a:rPr lang="pt-BR" dirty="0" smtClean="0"/>
              <a:t>DE VIAS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EXERCÍCIO: 2018/2°sem-2020/1°sem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3057"/>
            <a:ext cx="4032448" cy="130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17157"/>
            <a:ext cx="2089523" cy="110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22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71600" y="47667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cap="all" dirty="0" smtClean="0"/>
              <a:t> </a:t>
            </a:r>
            <a:r>
              <a:rPr lang="pt-BR" b="1" cap="all" dirty="0" err="1" smtClean="0"/>
              <a:t>cohab</a:t>
            </a:r>
            <a:r>
              <a:rPr lang="pt-BR" b="1" cap="all" dirty="0" smtClean="0"/>
              <a:t> a , </a:t>
            </a:r>
            <a:r>
              <a:rPr lang="pt-BR" b="1" cap="all" dirty="0" err="1" smtClean="0"/>
              <a:t>cohab</a:t>
            </a:r>
            <a:r>
              <a:rPr lang="pt-BR" b="1" cap="all" dirty="0" smtClean="0"/>
              <a:t> B , COHAB C, parque </a:t>
            </a:r>
            <a:r>
              <a:rPr lang="pt-BR" b="1" cap="all" dirty="0" err="1" smtClean="0"/>
              <a:t>olinda</a:t>
            </a:r>
            <a:r>
              <a:rPr lang="pt-BR" b="1" cap="all" dirty="0" smtClean="0"/>
              <a:t> E SÃO GERALDO</a:t>
            </a:r>
            <a:endParaRPr lang="pt-BR" b="1" cap="all" dirty="0"/>
          </a:p>
        </p:txBody>
      </p:sp>
      <p:pic>
        <p:nvPicPr>
          <p:cNvPr id="4098" name="Picture 2" descr="C:\Users\aroldo.nunes\Desktop\Jeronimo t da fonseca, pres. kennedy e Dr. Jorge da Costa, dos gaucho, ana rech, ja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978" y="1091473"/>
            <a:ext cx="8496944" cy="5424425"/>
          </a:xfrm>
          <a:prstGeom prst="rect">
            <a:avLst/>
          </a:prstGeom>
          <a:noFill/>
        </p:spPr>
      </p:pic>
      <p:sp>
        <p:nvSpPr>
          <p:cNvPr id="12" name="Forma livre 11"/>
          <p:cNvSpPr/>
          <p:nvPr/>
        </p:nvSpPr>
        <p:spPr>
          <a:xfrm>
            <a:off x="5556738" y="3502855"/>
            <a:ext cx="28136" cy="2996419"/>
          </a:xfrm>
          <a:custGeom>
            <a:avLst/>
            <a:gdLst>
              <a:gd name="connsiteX0" fmla="*/ 0 w 28136"/>
              <a:gd name="connsiteY0" fmla="*/ 0 h 2996419"/>
              <a:gd name="connsiteX1" fmla="*/ 28136 w 28136"/>
              <a:gd name="connsiteY1" fmla="*/ 2996419 h 299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136" h="2996419">
                <a:moveTo>
                  <a:pt x="0" y="0"/>
                </a:moveTo>
                <a:lnTo>
                  <a:pt x="28136" y="2996419"/>
                </a:lnTo>
              </a:path>
            </a:pathLst>
          </a:cu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6780628" y="3699803"/>
            <a:ext cx="576775" cy="2799471"/>
          </a:xfrm>
          <a:custGeom>
            <a:avLst/>
            <a:gdLst>
              <a:gd name="connsiteX0" fmla="*/ 0 w 576775"/>
              <a:gd name="connsiteY0" fmla="*/ 0 h 2799471"/>
              <a:gd name="connsiteX1" fmla="*/ 576775 w 576775"/>
              <a:gd name="connsiteY1" fmla="*/ 2799471 h 279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6775" h="2799471">
                <a:moveTo>
                  <a:pt x="0" y="0"/>
                </a:moveTo>
                <a:lnTo>
                  <a:pt x="576775" y="2799471"/>
                </a:lnTo>
              </a:path>
            </a:pathLst>
          </a:cu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 rot="4663778">
            <a:off x="6049413" y="4880544"/>
            <a:ext cx="274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Presidente Kennedy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3994630" y="493652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</a:t>
            </a:r>
            <a:r>
              <a:rPr lang="pt-BR" dirty="0" err="1" smtClean="0">
                <a:latin typeface="Calibri" pitchFamily="34" charset="0"/>
              </a:rPr>
              <a:t>Jeronimo</a:t>
            </a:r>
            <a:r>
              <a:rPr lang="pt-BR" dirty="0" smtClean="0">
                <a:latin typeface="Calibri" pitchFamily="34" charset="0"/>
              </a:rPr>
              <a:t> T. da Fonseca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6" name="Forma livre 15"/>
          <p:cNvSpPr/>
          <p:nvPr/>
        </p:nvSpPr>
        <p:spPr>
          <a:xfrm>
            <a:off x="4473526" y="1139483"/>
            <a:ext cx="1151206" cy="2278966"/>
          </a:xfrm>
          <a:custGeom>
            <a:avLst/>
            <a:gdLst>
              <a:gd name="connsiteX0" fmla="*/ 0 w 1151206"/>
              <a:gd name="connsiteY0" fmla="*/ 0 h 2278966"/>
              <a:gd name="connsiteX1" fmla="*/ 970671 w 1151206"/>
              <a:gd name="connsiteY1" fmla="*/ 1631852 h 2278966"/>
              <a:gd name="connsiteX2" fmla="*/ 1083212 w 1151206"/>
              <a:gd name="connsiteY2" fmla="*/ 2278966 h 227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1206" h="2278966">
                <a:moveTo>
                  <a:pt x="0" y="0"/>
                </a:moveTo>
                <a:cubicBezTo>
                  <a:pt x="395068" y="626012"/>
                  <a:pt x="790136" y="1252024"/>
                  <a:pt x="970671" y="1631852"/>
                </a:cubicBezTo>
                <a:cubicBezTo>
                  <a:pt x="1151206" y="2011680"/>
                  <a:pt x="1026941" y="2201594"/>
                  <a:pt x="1083212" y="2278966"/>
                </a:cubicBezTo>
              </a:path>
            </a:pathLst>
          </a:cu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3451270">
            <a:off x="4377273" y="2025808"/>
            <a:ext cx="238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Dr. Jorge da Costa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25" name="Forma livre 24"/>
          <p:cNvSpPr/>
          <p:nvPr/>
        </p:nvSpPr>
        <p:spPr>
          <a:xfrm>
            <a:off x="5852160" y="3559126"/>
            <a:ext cx="161778" cy="886265"/>
          </a:xfrm>
          <a:custGeom>
            <a:avLst/>
            <a:gdLst>
              <a:gd name="connsiteX0" fmla="*/ 0 w 161778"/>
              <a:gd name="connsiteY0" fmla="*/ 0 h 886265"/>
              <a:gd name="connsiteX1" fmla="*/ 140677 w 161778"/>
              <a:gd name="connsiteY1" fmla="*/ 295422 h 886265"/>
              <a:gd name="connsiteX2" fmla="*/ 126609 w 161778"/>
              <a:gd name="connsiteY2" fmla="*/ 886265 h 8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778" h="886265">
                <a:moveTo>
                  <a:pt x="0" y="0"/>
                </a:moveTo>
                <a:cubicBezTo>
                  <a:pt x="59788" y="73855"/>
                  <a:pt x="119576" y="147711"/>
                  <a:pt x="140677" y="295422"/>
                </a:cubicBezTo>
                <a:cubicBezTo>
                  <a:pt x="161778" y="443133"/>
                  <a:pt x="126609" y="886265"/>
                  <a:pt x="126609" y="886265"/>
                </a:cubicBezTo>
              </a:path>
            </a:pathLst>
          </a:cu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F0"/>
              </a:solidFill>
            </a:endParaRPr>
          </a:p>
        </p:txBody>
      </p:sp>
      <p:sp>
        <p:nvSpPr>
          <p:cNvPr id="26" name="Forma livre 25"/>
          <p:cNvSpPr/>
          <p:nvPr/>
        </p:nvSpPr>
        <p:spPr>
          <a:xfrm>
            <a:off x="5580112" y="4437112"/>
            <a:ext cx="984739" cy="112542"/>
          </a:xfrm>
          <a:custGeom>
            <a:avLst/>
            <a:gdLst>
              <a:gd name="connsiteX0" fmla="*/ 0 w 984739"/>
              <a:gd name="connsiteY0" fmla="*/ 0 h 112542"/>
              <a:gd name="connsiteX1" fmla="*/ 633046 w 984739"/>
              <a:gd name="connsiteY1" fmla="*/ 70339 h 112542"/>
              <a:gd name="connsiteX2" fmla="*/ 984739 w 984739"/>
              <a:gd name="connsiteY2" fmla="*/ 112542 h 11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4739" h="112542">
                <a:moveTo>
                  <a:pt x="0" y="0"/>
                </a:moveTo>
                <a:lnTo>
                  <a:pt x="633046" y="70339"/>
                </a:lnTo>
                <a:lnTo>
                  <a:pt x="984739" y="112542"/>
                </a:lnTo>
              </a:path>
            </a:pathLst>
          </a:cu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 rot="4663778">
            <a:off x="4585887" y="4757313"/>
            <a:ext cx="371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Ana </a:t>
            </a:r>
            <a:r>
              <a:rPr lang="pt-BR" dirty="0" err="1" smtClean="0">
                <a:latin typeface="Calibri" pitchFamily="34" charset="0"/>
              </a:rPr>
              <a:t>Rech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580112" y="4581128"/>
            <a:ext cx="235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dos </a:t>
            </a:r>
          </a:p>
          <a:p>
            <a:r>
              <a:rPr lang="pt-BR" dirty="0" smtClean="0">
                <a:latin typeface="Calibri" pitchFamily="34" charset="0"/>
              </a:rPr>
              <a:t>Gaúchos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8" name="Forma livre 17"/>
          <p:cNvSpPr/>
          <p:nvPr/>
        </p:nvSpPr>
        <p:spPr>
          <a:xfrm>
            <a:off x="1237957" y="3629465"/>
            <a:ext cx="1026941" cy="365760"/>
          </a:xfrm>
          <a:custGeom>
            <a:avLst/>
            <a:gdLst>
              <a:gd name="connsiteX0" fmla="*/ 0 w 1026941"/>
              <a:gd name="connsiteY0" fmla="*/ 0 h 365760"/>
              <a:gd name="connsiteX1" fmla="*/ 323557 w 1026941"/>
              <a:gd name="connsiteY1" fmla="*/ 154744 h 365760"/>
              <a:gd name="connsiteX2" fmla="*/ 1026941 w 1026941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6941" h="365760">
                <a:moveTo>
                  <a:pt x="0" y="0"/>
                </a:moveTo>
                <a:cubicBezTo>
                  <a:pt x="76200" y="46892"/>
                  <a:pt x="152400" y="93784"/>
                  <a:pt x="323557" y="154744"/>
                </a:cubicBezTo>
                <a:cubicBezTo>
                  <a:pt x="494714" y="215704"/>
                  <a:pt x="760827" y="290732"/>
                  <a:pt x="1026941" y="365760"/>
                </a:cubicBezTo>
              </a:path>
            </a:pathLst>
          </a:cu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 rot="1157288">
            <a:off x="1272147" y="3492067"/>
            <a:ext cx="176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Tubarão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20" name="Forma livre 19"/>
          <p:cNvSpPr/>
          <p:nvPr/>
        </p:nvSpPr>
        <p:spPr>
          <a:xfrm>
            <a:off x="337625" y="3066757"/>
            <a:ext cx="1111347" cy="2278966"/>
          </a:xfrm>
          <a:custGeom>
            <a:avLst/>
            <a:gdLst>
              <a:gd name="connsiteX0" fmla="*/ 1111347 w 1111347"/>
              <a:gd name="connsiteY0" fmla="*/ 0 h 2278966"/>
              <a:gd name="connsiteX1" fmla="*/ 633046 w 1111347"/>
              <a:gd name="connsiteY1" fmla="*/ 1280160 h 2278966"/>
              <a:gd name="connsiteX2" fmla="*/ 0 w 1111347"/>
              <a:gd name="connsiteY2" fmla="*/ 2278966 h 227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1347" h="2278966">
                <a:moveTo>
                  <a:pt x="1111347" y="0"/>
                </a:moveTo>
                <a:cubicBezTo>
                  <a:pt x="964809" y="450166"/>
                  <a:pt x="818271" y="900332"/>
                  <a:pt x="633046" y="1280160"/>
                </a:cubicBezTo>
                <a:cubicBezTo>
                  <a:pt x="447822" y="1659988"/>
                  <a:pt x="223911" y="1969477"/>
                  <a:pt x="0" y="2278966"/>
                </a:cubicBezTo>
              </a:path>
            </a:pathLst>
          </a:cu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 rot="17614148">
            <a:off x="-505681" y="3267539"/>
            <a:ext cx="312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Guilherme </a:t>
            </a:r>
            <a:r>
              <a:rPr lang="pt-BR" dirty="0" err="1" smtClean="0">
                <a:latin typeface="Calibri" pitchFamily="34" charset="0"/>
              </a:rPr>
              <a:t>Schimitz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22" name="Forma livre 21"/>
          <p:cNvSpPr/>
          <p:nvPr/>
        </p:nvSpPr>
        <p:spPr>
          <a:xfrm>
            <a:off x="3727938" y="1899138"/>
            <a:ext cx="98474" cy="56271"/>
          </a:xfrm>
          <a:custGeom>
            <a:avLst/>
            <a:gdLst>
              <a:gd name="connsiteX0" fmla="*/ 98474 w 98474"/>
              <a:gd name="connsiteY0" fmla="*/ 56271 h 56271"/>
              <a:gd name="connsiteX1" fmla="*/ 0 w 98474"/>
              <a:gd name="connsiteY1" fmla="*/ 0 h 56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474" h="56271">
                <a:moveTo>
                  <a:pt x="98474" y="56271"/>
                </a:moveTo>
                <a:lnTo>
                  <a:pt x="0" y="0"/>
                </a:lnTo>
              </a:path>
            </a:pathLst>
          </a:cu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 rot="2022848">
            <a:off x="3019461" y="1919549"/>
            <a:ext cx="103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Jaú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24" name="Forma livre 23"/>
          <p:cNvSpPr/>
          <p:nvPr/>
        </p:nvSpPr>
        <p:spPr>
          <a:xfrm>
            <a:off x="323529" y="3933056"/>
            <a:ext cx="936103" cy="1728191"/>
          </a:xfrm>
          <a:custGeom>
            <a:avLst/>
            <a:gdLst>
              <a:gd name="connsiteX0" fmla="*/ 1111347 w 1111347"/>
              <a:gd name="connsiteY0" fmla="*/ 0 h 2278966"/>
              <a:gd name="connsiteX1" fmla="*/ 633046 w 1111347"/>
              <a:gd name="connsiteY1" fmla="*/ 1280160 h 2278966"/>
              <a:gd name="connsiteX2" fmla="*/ 0 w 1111347"/>
              <a:gd name="connsiteY2" fmla="*/ 2278966 h 227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1347" h="2278966">
                <a:moveTo>
                  <a:pt x="1111347" y="0"/>
                </a:moveTo>
                <a:cubicBezTo>
                  <a:pt x="964809" y="450166"/>
                  <a:pt x="818271" y="900332"/>
                  <a:pt x="633046" y="1280160"/>
                </a:cubicBezTo>
                <a:cubicBezTo>
                  <a:pt x="447822" y="1659988"/>
                  <a:pt x="223911" y="1969477"/>
                  <a:pt x="0" y="2278966"/>
                </a:cubicBezTo>
              </a:path>
            </a:pathLst>
          </a:cu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 rot="17614148">
            <a:off x="-228054" y="4316967"/>
            <a:ext cx="312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João C. </a:t>
            </a:r>
            <a:r>
              <a:rPr lang="pt-BR" dirty="0" err="1" smtClean="0">
                <a:latin typeface="Calibri" pitchFamily="34" charset="0"/>
              </a:rPr>
              <a:t>Schimitz</a:t>
            </a:r>
            <a:endParaRPr 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7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132856"/>
            <a:ext cx="7128792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/>
              <a:t>	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87624" y="170080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cap="all" dirty="0" smtClean="0"/>
              <a:t>Vias a serem pavimentadas</a:t>
            </a:r>
          </a:p>
          <a:p>
            <a:endParaRPr lang="pt-BR" b="1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95535" y="2060848"/>
            <a:ext cx="3240361" cy="41764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Licitar</a:t>
            </a:r>
          </a:p>
          <a:p>
            <a:pPr marL="0" indent="0">
              <a:buNone/>
            </a:pPr>
            <a:endParaRPr lang="pt-BR" sz="2000" dirty="0" smtClean="0"/>
          </a:p>
          <a:p>
            <a:r>
              <a:rPr lang="pt-BR" sz="2000" dirty="0" smtClean="0"/>
              <a:t>Bairro Bonsucesso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Fernando Sabino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Raul </a:t>
            </a:r>
            <a:r>
              <a:rPr lang="pt-BR" sz="1600" dirty="0" err="1" smtClean="0"/>
              <a:t>Pompea</a:t>
            </a:r>
            <a:endParaRPr lang="pt-BR" sz="1600" dirty="0" smtClean="0"/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Pablo Neruda </a:t>
            </a:r>
          </a:p>
          <a:p>
            <a:pPr marL="0" indent="0">
              <a:buNone/>
            </a:pPr>
            <a:endParaRPr lang="pt-BR" sz="2000" dirty="0" smtClean="0"/>
          </a:p>
          <a:p>
            <a:pPr marL="347472" lvl="1" indent="0">
              <a:buNone/>
            </a:pPr>
            <a:r>
              <a:rPr lang="pt-BR" sz="1600" dirty="0" smtClean="0"/>
              <a:t> </a:t>
            </a:r>
          </a:p>
          <a:p>
            <a:endParaRPr lang="pt-BR" sz="2000" dirty="0" smtClean="0"/>
          </a:p>
          <a:p>
            <a:pPr marL="0" indent="0">
              <a:buFont typeface="Wingdings 2"/>
              <a:buNone/>
            </a:pPr>
            <a:endParaRPr lang="pt-BR" sz="2000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386741" y="1916832"/>
            <a:ext cx="3888432" cy="367240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1600" dirty="0" smtClean="0"/>
              <a:t> </a:t>
            </a:r>
            <a:endParaRPr lang="pt-BR" sz="1600" dirty="0"/>
          </a:p>
          <a:p>
            <a:pPr lvl="1">
              <a:buFont typeface="Wingdings" pitchFamily="2" charset="2"/>
              <a:buChar char="Ø"/>
            </a:pPr>
            <a:endParaRPr lang="pt-BR" sz="1600" dirty="0"/>
          </a:p>
          <a:p>
            <a:endParaRPr lang="pt-BR" sz="2000" dirty="0" smtClean="0"/>
          </a:p>
          <a:p>
            <a:pPr marL="0" indent="0">
              <a:buFont typeface="Wingdings 2"/>
              <a:buNone/>
            </a:pP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58686" y="2206605"/>
            <a:ext cx="6969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 Projetar(Necessitam da elaboração de projeto)</a:t>
            </a:r>
          </a:p>
          <a:p>
            <a:endParaRPr lang="pt-BR" b="1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67544" y="476672"/>
            <a:ext cx="8183880" cy="1152128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2500" smtClean="0"/>
              <a:t>PLANO DE INFRAESTRUTURA </a:t>
            </a:r>
            <a:br>
              <a:rPr lang="pt-BR" sz="2500" smtClean="0"/>
            </a:br>
            <a:r>
              <a:rPr lang="pt-BR" sz="2500" smtClean="0"/>
              <a:t>ASFALTAMENTO E RECAPEAMENTO DE VIAS </a:t>
            </a:r>
            <a:br>
              <a:rPr lang="pt-BR" sz="2500" smtClean="0"/>
            </a:br>
            <a:r>
              <a:rPr lang="pt-BR" sz="2500" smtClean="0"/>
              <a:t>2018/2°sem-2020/1°sem</a:t>
            </a:r>
            <a:endParaRPr lang="pt-BR" sz="2500" dirty="0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995937" y="1916832"/>
            <a:ext cx="3960440" cy="41764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r>
              <a:rPr lang="pt-BR" sz="2000" dirty="0" smtClean="0"/>
              <a:t>LIGAÇÃO IBIZA À M.V.II</a:t>
            </a:r>
          </a:p>
          <a:p>
            <a:r>
              <a:rPr lang="pt-BR" sz="1600" dirty="0" smtClean="0"/>
              <a:t>Rua  DR FLORS</a:t>
            </a:r>
            <a:endParaRPr lang="pt-BR" sz="2000" dirty="0" smtClean="0"/>
          </a:p>
          <a:p>
            <a:pPr marL="347472" lvl="1" indent="0">
              <a:buNone/>
            </a:pPr>
            <a:r>
              <a:rPr lang="pt-BR" sz="1600" dirty="0" smtClean="0"/>
              <a:t> </a:t>
            </a:r>
          </a:p>
          <a:p>
            <a:endParaRPr lang="pt-BR" sz="2000" dirty="0" smtClean="0"/>
          </a:p>
          <a:p>
            <a:pPr marL="0" indent="0">
              <a:buFont typeface="Wingdings 2"/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41507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4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800" b="1" cap="all" dirty="0" smtClean="0"/>
              <a:t>                                       Bom sucesso</a:t>
            </a:r>
            <a:endParaRPr lang="pt-BR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2509" t="16360" r="5783" b="16704"/>
          <a:stretch>
            <a:fillRect/>
          </a:stretch>
        </p:blipFill>
        <p:spPr bwMode="auto">
          <a:xfrm>
            <a:off x="395536" y="1196752"/>
            <a:ext cx="835292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rma livre 4"/>
          <p:cNvSpPr/>
          <p:nvPr/>
        </p:nvSpPr>
        <p:spPr>
          <a:xfrm>
            <a:off x="3995936" y="2708920"/>
            <a:ext cx="1561514" cy="1575582"/>
          </a:xfrm>
          <a:custGeom>
            <a:avLst/>
            <a:gdLst>
              <a:gd name="connsiteX0" fmla="*/ 0 w 1561514"/>
              <a:gd name="connsiteY0" fmla="*/ 1575582 h 1575582"/>
              <a:gd name="connsiteX1" fmla="*/ 1561514 w 1561514"/>
              <a:gd name="connsiteY1" fmla="*/ 0 h 15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1514" h="1575582">
                <a:moveTo>
                  <a:pt x="0" y="1575582"/>
                </a:moveTo>
                <a:lnTo>
                  <a:pt x="1561514" y="0"/>
                </a:lnTo>
              </a:path>
            </a:pathLst>
          </a:cu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 5"/>
          <p:cNvSpPr/>
          <p:nvPr/>
        </p:nvSpPr>
        <p:spPr>
          <a:xfrm>
            <a:off x="4211960" y="2924944"/>
            <a:ext cx="1561514" cy="1575582"/>
          </a:xfrm>
          <a:custGeom>
            <a:avLst/>
            <a:gdLst>
              <a:gd name="connsiteX0" fmla="*/ 0 w 1561514"/>
              <a:gd name="connsiteY0" fmla="*/ 1575582 h 1575582"/>
              <a:gd name="connsiteX1" fmla="*/ 1561514 w 1561514"/>
              <a:gd name="connsiteY1" fmla="*/ 0 h 15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1514" h="1575582">
                <a:moveTo>
                  <a:pt x="0" y="1575582"/>
                </a:moveTo>
                <a:lnTo>
                  <a:pt x="1561514" y="0"/>
                </a:lnTo>
              </a:path>
            </a:pathLst>
          </a:cu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orma livre 6"/>
          <p:cNvSpPr/>
          <p:nvPr/>
        </p:nvSpPr>
        <p:spPr>
          <a:xfrm>
            <a:off x="3851920" y="2420888"/>
            <a:ext cx="1561514" cy="1575582"/>
          </a:xfrm>
          <a:custGeom>
            <a:avLst/>
            <a:gdLst>
              <a:gd name="connsiteX0" fmla="*/ 0 w 1561514"/>
              <a:gd name="connsiteY0" fmla="*/ 1575582 h 1575582"/>
              <a:gd name="connsiteX1" fmla="*/ 1561514 w 1561514"/>
              <a:gd name="connsiteY1" fmla="*/ 0 h 15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1514" h="1575582">
                <a:moveTo>
                  <a:pt x="0" y="1575582"/>
                </a:moveTo>
                <a:lnTo>
                  <a:pt x="1561514" y="0"/>
                </a:lnTo>
              </a:path>
            </a:pathLst>
          </a:cu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 rot="18857282">
            <a:off x="3441289" y="2795055"/>
            <a:ext cx="217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Fernando Sabino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rot="18857282">
            <a:off x="3731948" y="3082318"/>
            <a:ext cx="217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Raul Pompeia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 rot="18857282">
            <a:off x="3941749" y="3290710"/>
            <a:ext cx="217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Pablo Neruda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 rot="18857282">
            <a:off x="4447519" y="4153046"/>
            <a:ext cx="217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José de Alencar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 rot="18857282">
            <a:off x="4231493" y="3865015"/>
            <a:ext cx="217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Cecília Meireles 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5" name="Forma livre 14"/>
          <p:cNvSpPr/>
          <p:nvPr/>
        </p:nvSpPr>
        <p:spPr>
          <a:xfrm>
            <a:off x="4572000" y="3429000"/>
            <a:ext cx="1561514" cy="1575582"/>
          </a:xfrm>
          <a:custGeom>
            <a:avLst/>
            <a:gdLst>
              <a:gd name="connsiteX0" fmla="*/ 0 w 1561514"/>
              <a:gd name="connsiteY0" fmla="*/ 1575582 h 1575582"/>
              <a:gd name="connsiteX1" fmla="*/ 1561514 w 1561514"/>
              <a:gd name="connsiteY1" fmla="*/ 0 h 15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1514" h="1575582">
                <a:moveTo>
                  <a:pt x="0" y="1575582"/>
                </a:moveTo>
                <a:lnTo>
                  <a:pt x="1561514" y="0"/>
                </a:lnTo>
              </a:path>
            </a:pathLst>
          </a:cu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 15"/>
          <p:cNvSpPr/>
          <p:nvPr/>
        </p:nvSpPr>
        <p:spPr>
          <a:xfrm>
            <a:off x="4788024" y="3717032"/>
            <a:ext cx="1561514" cy="1575582"/>
          </a:xfrm>
          <a:custGeom>
            <a:avLst/>
            <a:gdLst>
              <a:gd name="connsiteX0" fmla="*/ 0 w 1561514"/>
              <a:gd name="connsiteY0" fmla="*/ 1575582 h 1575582"/>
              <a:gd name="connsiteX1" fmla="*/ 1561514 w 1561514"/>
              <a:gd name="connsiteY1" fmla="*/ 0 h 15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1514" h="1575582">
                <a:moveTo>
                  <a:pt x="0" y="1575582"/>
                </a:moveTo>
                <a:lnTo>
                  <a:pt x="1561514" y="0"/>
                </a:lnTo>
              </a:path>
            </a:pathLst>
          </a:cu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 rot="18857282">
            <a:off x="4591535" y="4369071"/>
            <a:ext cx="217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Dante </a:t>
            </a:r>
            <a:r>
              <a:rPr lang="pt-BR" dirty="0" err="1" smtClean="0">
                <a:latin typeface="Calibri" pitchFamily="34" charset="0"/>
              </a:rPr>
              <a:t>Alighiere</a:t>
            </a:r>
            <a:endParaRPr lang="pt-BR" dirty="0" smtClean="0">
              <a:latin typeface="Calibri" pitchFamily="34" charset="0"/>
            </a:endParaRPr>
          </a:p>
        </p:txBody>
      </p:sp>
      <p:sp>
        <p:nvSpPr>
          <p:cNvPr id="19" name="Forma livre 18"/>
          <p:cNvSpPr/>
          <p:nvPr/>
        </p:nvSpPr>
        <p:spPr>
          <a:xfrm>
            <a:off x="5004048" y="3861048"/>
            <a:ext cx="1561514" cy="1575582"/>
          </a:xfrm>
          <a:custGeom>
            <a:avLst/>
            <a:gdLst>
              <a:gd name="connsiteX0" fmla="*/ 0 w 1561514"/>
              <a:gd name="connsiteY0" fmla="*/ 1575582 h 1575582"/>
              <a:gd name="connsiteX1" fmla="*/ 1561514 w 1561514"/>
              <a:gd name="connsiteY1" fmla="*/ 0 h 157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1514" h="1575582">
                <a:moveTo>
                  <a:pt x="0" y="1575582"/>
                </a:moveTo>
                <a:lnTo>
                  <a:pt x="1561514" y="0"/>
                </a:lnTo>
              </a:path>
            </a:pathLst>
          </a:cu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132856"/>
            <a:ext cx="7128792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/>
              <a:t>	</a:t>
            </a:r>
            <a:endParaRPr lang="pt-BR" sz="20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95535" y="2060848"/>
            <a:ext cx="4148000" cy="41764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r>
              <a:rPr lang="pt-BR" sz="2000" dirty="0"/>
              <a:t>Águas Claras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Oriente</a:t>
            </a:r>
          </a:p>
          <a:p>
            <a:r>
              <a:rPr lang="pt-BR" sz="2000" dirty="0" smtClean="0"/>
              <a:t>Vila Rica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São Pedro</a:t>
            </a:r>
          </a:p>
          <a:p>
            <a:pPr lvl="1">
              <a:buNone/>
            </a:pPr>
            <a:endParaRPr lang="pt-BR" sz="1600" dirty="0" smtClean="0"/>
          </a:p>
          <a:p>
            <a:pPr lvl="1">
              <a:buNone/>
            </a:pPr>
            <a:endParaRPr lang="pt-BR" sz="1600" dirty="0"/>
          </a:p>
          <a:p>
            <a:endParaRPr lang="pt-BR" sz="2000" dirty="0" smtClean="0"/>
          </a:p>
          <a:p>
            <a:pPr marL="0" indent="0">
              <a:buFont typeface="Wingdings 2"/>
              <a:buNone/>
            </a:pPr>
            <a:endParaRPr lang="pt-BR" sz="2000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995936" y="980728"/>
            <a:ext cx="4279237" cy="432048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r>
              <a:rPr lang="pt-BR" sz="2000" dirty="0"/>
              <a:t>Bairro Monte Belo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</a:t>
            </a:r>
            <a:r>
              <a:rPr lang="pt-BR" sz="1600" dirty="0" smtClean="0"/>
              <a:t>Itu</a:t>
            </a:r>
            <a:endParaRPr lang="pt-BR" sz="2000" dirty="0" smtClean="0"/>
          </a:p>
          <a:p>
            <a:r>
              <a:rPr lang="pt-BR" sz="2000" dirty="0" smtClean="0"/>
              <a:t>Bairro Vera Cruz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Travessa </a:t>
            </a:r>
            <a:r>
              <a:rPr lang="pt-BR" sz="1600" dirty="0"/>
              <a:t>Cruz </a:t>
            </a:r>
            <a:r>
              <a:rPr lang="pt-BR" sz="1600" dirty="0" smtClean="0"/>
              <a:t>Alta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Dom </a:t>
            </a:r>
            <a:r>
              <a:rPr lang="pt-BR" sz="1600" dirty="0" err="1" smtClean="0"/>
              <a:t>Pedrito</a:t>
            </a:r>
            <a:endParaRPr lang="pt-BR" sz="1600" dirty="0"/>
          </a:p>
          <a:p>
            <a:endParaRPr lang="pt-BR" sz="2000" dirty="0" smtClean="0"/>
          </a:p>
          <a:p>
            <a:pPr marL="0" indent="0">
              <a:buFont typeface="Wingdings 2"/>
              <a:buNone/>
            </a:pP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58686" y="2206605"/>
            <a:ext cx="6969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 Projetar(Necessitam da elaboração de projeto)</a:t>
            </a:r>
          </a:p>
          <a:p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67544" y="2566645"/>
            <a:ext cx="6969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Contrato</a:t>
            </a:r>
          </a:p>
          <a:p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187624" y="170080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cap="all" dirty="0" smtClean="0"/>
              <a:t>Vias a serem pavimentadas</a:t>
            </a:r>
          </a:p>
          <a:p>
            <a:endParaRPr lang="pt-BR" b="1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467544" y="476672"/>
            <a:ext cx="8183880" cy="1152128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2500" smtClean="0"/>
              <a:t>PLANO DE INFRAESTRUTURA </a:t>
            </a:r>
            <a:br>
              <a:rPr lang="pt-BR" sz="2500" smtClean="0"/>
            </a:br>
            <a:r>
              <a:rPr lang="pt-BR" sz="2500" smtClean="0"/>
              <a:t>ASFALTAMENTO E RECAPEAMENTO DE VIAS </a:t>
            </a:r>
            <a:br>
              <a:rPr lang="pt-BR" sz="2500" smtClean="0"/>
            </a:br>
            <a:r>
              <a:rPr lang="pt-BR" sz="2500" smtClean="0"/>
              <a:t>2018/2°sem-2020/1°sem</a:t>
            </a:r>
            <a:endParaRPr lang="pt-BR" sz="2500" dirty="0"/>
          </a:p>
        </p:txBody>
      </p:sp>
    </p:spTree>
    <p:extLst>
      <p:ext uri="{BB962C8B-B14F-4D97-AF65-F5344CB8AC3E}">
        <p14:creationId xmlns="" xmlns:p14="http://schemas.microsoft.com/office/powerpoint/2010/main" val="24537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4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800" b="1" cap="all" dirty="0" smtClean="0"/>
              <a:t>                                       águas claras</a:t>
            </a:r>
            <a:endParaRPr lang="pt-BR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5294" t="14391" r="5227" b="19657"/>
          <a:stretch>
            <a:fillRect/>
          </a:stretch>
        </p:blipFill>
        <p:spPr bwMode="auto">
          <a:xfrm>
            <a:off x="323528" y="1052736"/>
            <a:ext cx="849694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rma livre 11"/>
          <p:cNvSpPr/>
          <p:nvPr/>
        </p:nvSpPr>
        <p:spPr>
          <a:xfrm>
            <a:off x="4304714" y="4410221"/>
            <a:ext cx="140677" cy="724487"/>
          </a:xfrm>
          <a:custGeom>
            <a:avLst/>
            <a:gdLst>
              <a:gd name="connsiteX0" fmla="*/ 0 w 140677"/>
              <a:gd name="connsiteY0" fmla="*/ 1448973 h 1448973"/>
              <a:gd name="connsiteX1" fmla="*/ 98474 w 140677"/>
              <a:gd name="connsiteY1" fmla="*/ 1083213 h 1448973"/>
              <a:gd name="connsiteX2" fmla="*/ 140677 w 140677"/>
              <a:gd name="connsiteY2" fmla="*/ 0 h 144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677" h="1448973">
                <a:moveTo>
                  <a:pt x="0" y="1448973"/>
                </a:moveTo>
                <a:cubicBezTo>
                  <a:pt x="37514" y="1386840"/>
                  <a:pt x="75028" y="1324708"/>
                  <a:pt x="98474" y="1083213"/>
                </a:cubicBezTo>
                <a:cubicBezTo>
                  <a:pt x="121920" y="841718"/>
                  <a:pt x="131298" y="420859"/>
                  <a:pt x="140677" y="0"/>
                </a:cubicBezTo>
              </a:path>
            </a:pathLst>
          </a:cu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 rot="16449472">
            <a:off x="3384110" y="4216327"/>
            <a:ext cx="136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Oriente</a:t>
            </a:r>
            <a:endParaRPr lang="pt-B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4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800" b="1" cap="all" dirty="0" smtClean="0"/>
              <a:t>                                       vera cruz</a:t>
            </a:r>
            <a:endParaRPr lang="pt-BR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6406" t="17344" r="16901" b="22610"/>
          <a:stretch>
            <a:fillRect/>
          </a:stretch>
        </p:blipFill>
        <p:spPr bwMode="auto">
          <a:xfrm>
            <a:off x="395536" y="944724"/>
            <a:ext cx="83529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rma livre 7"/>
          <p:cNvSpPr/>
          <p:nvPr/>
        </p:nvSpPr>
        <p:spPr>
          <a:xfrm>
            <a:off x="1772529" y="2757268"/>
            <a:ext cx="464234" cy="464234"/>
          </a:xfrm>
          <a:custGeom>
            <a:avLst/>
            <a:gdLst>
              <a:gd name="connsiteX0" fmla="*/ 464234 w 464234"/>
              <a:gd name="connsiteY0" fmla="*/ 464234 h 464234"/>
              <a:gd name="connsiteX1" fmla="*/ 0 w 464234"/>
              <a:gd name="connsiteY1" fmla="*/ 0 h 4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4234" h="464234">
                <a:moveTo>
                  <a:pt x="464234" y="464234"/>
                </a:moveTo>
                <a:cubicBezTo>
                  <a:pt x="309489" y="309489"/>
                  <a:pt x="82061" y="77372"/>
                  <a:pt x="0" y="0"/>
                </a:cubicBezTo>
              </a:path>
            </a:pathLst>
          </a:cu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3608363" y="3432054"/>
            <a:ext cx="243557" cy="140962"/>
          </a:xfrm>
          <a:custGeom>
            <a:avLst/>
            <a:gdLst>
              <a:gd name="connsiteX0" fmla="*/ 0 w 1927274"/>
              <a:gd name="connsiteY0" fmla="*/ 0 h 1350498"/>
              <a:gd name="connsiteX1" fmla="*/ 1927274 w 1927274"/>
              <a:gd name="connsiteY1" fmla="*/ 1350498 h 135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7274" h="1350498">
                <a:moveTo>
                  <a:pt x="0" y="0"/>
                </a:moveTo>
                <a:lnTo>
                  <a:pt x="1927274" y="1350498"/>
                </a:lnTo>
              </a:path>
            </a:pathLst>
          </a:cu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 rot="2729018">
            <a:off x="1736344" y="3001208"/>
            <a:ext cx="189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Dom </a:t>
            </a:r>
            <a:r>
              <a:rPr lang="pt-BR" dirty="0" err="1" smtClean="0">
                <a:latin typeface="Calibri" pitchFamily="34" charset="0"/>
              </a:rPr>
              <a:t>Pedrito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 rot="2094667">
            <a:off x="2892411" y="3156812"/>
            <a:ext cx="218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Trav. Cruz Alta</a:t>
            </a:r>
            <a:endParaRPr lang="pt-B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4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800" b="1" cap="all" dirty="0" smtClean="0"/>
              <a:t>                                       MONTE BELO</a:t>
            </a:r>
            <a:endParaRPr lang="pt-BR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3626" t="20297" r="19124" b="23594"/>
          <a:stretch>
            <a:fillRect/>
          </a:stretch>
        </p:blipFill>
        <p:spPr bwMode="auto">
          <a:xfrm>
            <a:off x="395536" y="1268760"/>
            <a:ext cx="842493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rma livre 11"/>
          <p:cNvSpPr/>
          <p:nvPr/>
        </p:nvSpPr>
        <p:spPr>
          <a:xfrm>
            <a:off x="3779912" y="4118318"/>
            <a:ext cx="641781" cy="45719"/>
          </a:xfrm>
          <a:custGeom>
            <a:avLst/>
            <a:gdLst>
              <a:gd name="connsiteX0" fmla="*/ 0 w 2686929"/>
              <a:gd name="connsiteY0" fmla="*/ 0 h 14068"/>
              <a:gd name="connsiteX1" fmla="*/ 1519311 w 2686929"/>
              <a:gd name="connsiteY1" fmla="*/ 14068 h 14068"/>
              <a:gd name="connsiteX2" fmla="*/ 2686929 w 2686929"/>
              <a:gd name="connsiteY2" fmla="*/ 0 h 1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929" h="14068">
                <a:moveTo>
                  <a:pt x="0" y="0"/>
                </a:moveTo>
                <a:lnTo>
                  <a:pt x="1519311" y="14068"/>
                </a:lnTo>
                <a:cubicBezTo>
                  <a:pt x="1967132" y="14068"/>
                  <a:pt x="2327030" y="7034"/>
                  <a:pt x="2686929" y="0"/>
                </a:cubicBezTo>
              </a:path>
            </a:pathLst>
          </a:cu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995936" y="386104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</a:t>
            </a:r>
            <a:r>
              <a:rPr lang="pt-BR" dirty="0" err="1" smtClean="0">
                <a:latin typeface="Calibri" pitchFamily="34" charset="0"/>
              </a:rPr>
              <a:t>Itú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4572000" y="4175369"/>
            <a:ext cx="1080120" cy="45719"/>
          </a:xfrm>
          <a:custGeom>
            <a:avLst/>
            <a:gdLst>
              <a:gd name="connsiteX0" fmla="*/ 0 w 2686929"/>
              <a:gd name="connsiteY0" fmla="*/ 0 h 14068"/>
              <a:gd name="connsiteX1" fmla="*/ 1519311 w 2686929"/>
              <a:gd name="connsiteY1" fmla="*/ 14068 h 14068"/>
              <a:gd name="connsiteX2" fmla="*/ 2686929 w 2686929"/>
              <a:gd name="connsiteY2" fmla="*/ 0 h 1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929" h="14068">
                <a:moveTo>
                  <a:pt x="0" y="0"/>
                </a:moveTo>
                <a:lnTo>
                  <a:pt x="1519311" y="14068"/>
                </a:lnTo>
                <a:cubicBezTo>
                  <a:pt x="1967132" y="14068"/>
                  <a:pt x="2327030" y="7034"/>
                  <a:pt x="2686929" y="0"/>
                </a:cubicBezTo>
              </a:path>
            </a:pathLst>
          </a:cu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4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800" b="1" cap="all" dirty="0" smtClean="0"/>
              <a:t>                 Morada do vale i e parque </a:t>
            </a:r>
            <a:r>
              <a:rPr lang="pt-BR" sz="1800" b="1" cap="all" dirty="0" err="1" smtClean="0"/>
              <a:t>garibaldino</a:t>
            </a:r>
            <a:endParaRPr lang="pt-BR" sz="1800" dirty="0"/>
          </a:p>
        </p:txBody>
      </p:sp>
      <p:pic>
        <p:nvPicPr>
          <p:cNvPr id="10242" name="Picture 2" descr="C:\Users\aroldo.nunes\Desktop\rua dolores calda, rua barbedo, Rua danilo zafari, ipiranga, america do s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97396"/>
            <a:ext cx="8352928" cy="555594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 flipV="1">
            <a:off x="2051720" y="2420888"/>
            <a:ext cx="1368152" cy="72008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 rot="19965533">
            <a:off x="1856360" y="2341868"/>
            <a:ext cx="1775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Danilo </a:t>
            </a:r>
            <a:r>
              <a:rPr lang="pt-BR" dirty="0" err="1" smtClean="0">
                <a:latin typeface="Calibri" pitchFamily="34" charset="0"/>
              </a:rPr>
              <a:t>Zafari</a:t>
            </a:r>
            <a:endParaRPr lang="pt-BR" dirty="0">
              <a:latin typeface="Calibri" pitchFamily="34" charset="0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4355976" y="2420888"/>
            <a:ext cx="432048" cy="1152128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 rot="4148025">
            <a:off x="3808602" y="2734838"/>
            <a:ext cx="197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Dolores Caldas</a:t>
            </a:r>
            <a:endParaRPr lang="pt-BR" dirty="0">
              <a:latin typeface="Calibri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2483768" y="3861048"/>
            <a:ext cx="1080120" cy="648072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 rot="19805068">
            <a:off x="2301847" y="3742949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</a:t>
            </a:r>
            <a:r>
              <a:rPr lang="pt-BR" dirty="0" err="1" smtClean="0">
                <a:latin typeface="Calibri" pitchFamily="34" charset="0"/>
              </a:rPr>
              <a:t>Barbedo</a:t>
            </a:r>
            <a:endParaRPr lang="pt-BR" dirty="0">
              <a:latin typeface="Calibri" pitchFamily="34" charset="0"/>
            </a:endParaRPr>
          </a:p>
        </p:txBody>
      </p:sp>
      <p:cxnSp>
        <p:nvCxnSpPr>
          <p:cNvPr id="20" name="Conector reto 19"/>
          <p:cNvCxnSpPr/>
          <p:nvPr/>
        </p:nvCxnSpPr>
        <p:spPr>
          <a:xfrm flipV="1">
            <a:off x="5580112" y="2636912"/>
            <a:ext cx="1152128" cy="180020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>
            <a:stCxn id="29" idx="2"/>
          </p:cNvCxnSpPr>
          <p:nvPr/>
        </p:nvCxnSpPr>
        <p:spPr>
          <a:xfrm>
            <a:off x="7807891" y="4160210"/>
            <a:ext cx="364509" cy="78095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 rot="3878995">
            <a:off x="6976104" y="3896480"/>
            <a:ext cx="199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América do Sul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 rot="18129987">
            <a:off x="5432000" y="3103368"/>
            <a:ext cx="1350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Ipiranga</a:t>
            </a:r>
            <a:endParaRPr lang="pt-B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4177" t="13407" r="8562" b="21625"/>
          <a:stretch>
            <a:fillRect/>
          </a:stretch>
        </p:blipFill>
        <p:spPr bwMode="auto">
          <a:xfrm>
            <a:off x="395536" y="1268760"/>
            <a:ext cx="83529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187624" y="47667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cap="all" dirty="0" smtClean="0"/>
              <a:t>Morada do vale ii</a:t>
            </a:r>
            <a:endParaRPr lang="pt-BR" b="1" dirty="0"/>
          </a:p>
        </p:txBody>
      </p:sp>
      <p:cxnSp>
        <p:nvCxnSpPr>
          <p:cNvPr id="33" name="Conector reto 32"/>
          <p:cNvCxnSpPr/>
          <p:nvPr/>
        </p:nvCxnSpPr>
        <p:spPr>
          <a:xfrm flipH="1">
            <a:off x="3568633" y="3140968"/>
            <a:ext cx="1435415" cy="1347972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 rot="19096322">
            <a:off x="2762030" y="3676687"/>
            <a:ext cx="218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Otavio Furtado </a:t>
            </a:r>
            <a:endParaRPr 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68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40297" t="11438" r="4116" b="21625"/>
          <a:stretch>
            <a:fillRect/>
          </a:stretch>
        </p:blipFill>
        <p:spPr bwMode="auto">
          <a:xfrm>
            <a:off x="395536" y="1052736"/>
            <a:ext cx="835292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187624" y="47667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cap="all" dirty="0" smtClean="0"/>
              <a:t>Morada do vale iii</a:t>
            </a:r>
            <a:endParaRPr lang="pt-BR" b="1" dirty="0"/>
          </a:p>
        </p:txBody>
      </p:sp>
      <p:cxnSp>
        <p:nvCxnSpPr>
          <p:cNvPr id="33" name="Conector reto 32"/>
          <p:cNvCxnSpPr/>
          <p:nvPr/>
        </p:nvCxnSpPr>
        <p:spPr>
          <a:xfrm flipH="1" flipV="1">
            <a:off x="2627785" y="4437112"/>
            <a:ext cx="1656183" cy="648072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 rot="1273208">
            <a:off x="2692678" y="4459336"/>
            <a:ext cx="218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Julio Feijó </a:t>
            </a:r>
            <a:endParaRPr 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68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500" dirty="0"/>
              <a:t>PLANO DE INFRAESTRUTURA </a:t>
            </a:r>
            <a:r>
              <a:rPr lang="pt-BR" sz="2500" dirty="0" smtClean="0"/>
              <a:t/>
            </a:r>
            <a:br>
              <a:rPr lang="pt-BR" sz="2500" dirty="0" smtClean="0"/>
            </a:br>
            <a:r>
              <a:rPr lang="pt-BR" sz="2500" dirty="0" smtClean="0"/>
              <a:t>ASFALTAMENTO E RECAPEAMENTO DE VIAS </a:t>
            </a:r>
            <a:br>
              <a:rPr lang="pt-BR" sz="2500" dirty="0" smtClean="0"/>
            </a:br>
            <a:r>
              <a:rPr lang="pt-BR" sz="2500" dirty="0" smtClean="0"/>
              <a:t>2018/2°sem-2020/1°sem</a:t>
            </a: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916832"/>
            <a:ext cx="8064896" cy="309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/>
              <a:t>LEGENDA:</a:t>
            </a:r>
          </a:p>
          <a:p>
            <a:pPr marL="0" indent="0" algn="ctr">
              <a:buNone/>
            </a:pPr>
            <a:endParaRPr lang="pt-BR" sz="2000" dirty="0" smtClean="0"/>
          </a:p>
          <a:p>
            <a:r>
              <a:rPr lang="pt-BR" sz="1600" dirty="0" smtClean="0"/>
              <a:t>Vias a serem Recapeadas</a:t>
            </a:r>
          </a:p>
          <a:p>
            <a:r>
              <a:rPr lang="pt-BR" sz="1600" dirty="0"/>
              <a:t>Vias </a:t>
            </a:r>
            <a:r>
              <a:rPr lang="pt-BR" sz="1600" dirty="0" smtClean="0"/>
              <a:t>a serem Pavimentadas</a:t>
            </a:r>
            <a:endParaRPr lang="pt-BR" sz="1600" dirty="0"/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Com Projeto</a:t>
            </a:r>
            <a:endParaRPr lang="pt-BR" sz="1600" dirty="0"/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A</a:t>
            </a:r>
            <a:r>
              <a:rPr lang="pt-BR" sz="1600" dirty="0" smtClean="0"/>
              <a:t> Projetar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Em Execução</a:t>
            </a:r>
          </a:p>
          <a:p>
            <a:r>
              <a:rPr lang="pt-BR" sz="1600" dirty="0" smtClean="0"/>
              <a:t>Recuperação Vias </a:t>
            </a:r>
            <a:r>
              <a:rPr lang="pt-BR" sz="1600" dirty="0"/>
              <a:t>Paralelepípedos Irregulares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6075784" y="2492896"/>
            <a:ext cx="2232248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47192" y="1916832"/>
            <a:ext cx="7713240" cy="27363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/>
          <p:cNvCxnSpPr/>
          <p:nvPr/>
        </p:nvCxnSpPr>
        <p:spPr>
          <a:xfrm>
            <a:off x="6291808" y="2852936"/>
            <a:ext cx="1800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6291808" y="3356992"/>
            <a:ext cx="18002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6291808" y="3645024"/>
            <a:ext cx="18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6291808" y="3933056"/>
            <a:ext cx="18002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6300192" y="4221088"/>
            <a:ext cx="18002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57192"/>
            <a:ext cx="11334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0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132856"/>
            <a:ext cx="7128792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/>
              <a:t>	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87624" y="155679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cap="all" dirty="0" smtClean="0"/>
              <a:t>Vias a serem pavimentadas</a:t>
            </a:r>
          </a:p>
          <a:p>
            <a:endParaRPr lang="pt-BR" b="1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95535" y="1916832"/>
            <a:ext cx="4148000" cy="41764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r>
              <a:rPr lang="pt-BR" sz="2000" dirty="0" smtClean="0"/>
              <a:t>Vila </a:t>
            </a:r>
            <a:r>
              <a:rPr lang="pt-BR" sz="2000" dirty="0"/>
              <a:t>São </a:t>
            </a:r>
            <a:r>
              <a:rPr lang="pt-BR" sz="2000" dirty="0" smtClean="0"/>
              <a:t>Vicente</a:t>
            </a:r>
            <a:endParaRPr lang="pt-BR" sz="2000" dirty="0"/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Elza Gomes (lado UBS </a:t>
            </a:r>
            <a:r>
              <a:rPr lang="pt-BR" sz="1600" dirty="0" smtClean="0"/>
              <a:t>)</a:t>
            </a:r>
          </a:p>
          <a:p>
            <a:r>
              <a:rPr lang="pt-BR" sz="2000" dirty="0" smtClean="0"/>
              <a:t>Morada </a:t>
            </a:r>
            <a:r>
              <a:rPr lang="pt-BR" sz="2000" dirty="0"/>
              <a:t>do Vale I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Danilo </a:t>
            </a:r>
            <a:r>
              <a:rPr lang="pt-BR" sz="1600" dirty="0" smtClean="0"/>
              <a:t>Zaffari</a:t>
            </a:r>
            <a:endParaRPr lang="pt-BR" sz="2000" dirty="0" smtClean="0"/>
          </a:p>
          <a:p>
            <a:r>
              <a:rPr lang="pt-BR" sz="2000" dirty="0" smtClean="0"/>
              <a:t>Vila Castelo </a:t>
            </a:r>
            <a:r>
              <a:rPr lang="pt-BR" sz="2000" dirty="0"/>
              <a:t>Branco 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Santo Anjo da Guarda</a:t>
            </a: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Font typeface="Wingdings 2"/>
              <a:buNone/>
            </a:pPr>
            <a:endParaRPr lang="pt-BR" sz="2000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139952" y="476672"/>
            <a:ext cx="5112568" cy="532859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r>
              <a:rPr lang="pt-BR" sz="2000" dirty="0" smtClean="0"/>
              <a:t>Sítio do Sobrado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Alencastro</a:t>
            </a:r>
          </a:p>
          <a:p>
            <a:r>
              <a:rPr lang="pt-BR" sz="2000" dirty="0" smtClean="0"/>
              <a:t>Vila São Geraldo</a:t>
            </a:r>
            <a:endParaRPr lang="pt-BR" sz="2000" dirty="0"/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Jaú	</a:t>
            </a:r>
            <a:endParaRPr lang="pt-BR" sz="1600" dirty="0" smtClean="0"/>
          </a:p>
          <a:p>
            <a:pPr>
              <a:buNone/>
            </a:pPr>
            <a:endParaRPr lang="pt-BR" sz="2000" dirty="0" smtClean="0"/>
          </a:p>
          <a:p>
            <a:pPr marL="0" indent="0">
              <a:buFont typeface="Wingdings 2"/>
              <a:buNone/>
            </a:pP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58686" y="2062589"/>
            <a:ext cx="6969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 Projetar(Necessitam da elaboração de projeto)</a:t>
            </a:r>
          </a:p>
          <a:p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82622" y="2422629"/>
            <a:ext cx="6969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Licitar</a:t>
            </a:r>
          </a:p>
          <a:p>
            <a:endParaRPr lang="pt-BR" b="1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67544" y="476672"/>
            <a:ext cx="8183880" cy="1152128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2500" smtClean="0"/>
              <a:t>PLANO DE INFRAESTRUTURA </a:t>
            </a:r>
            <a:br>
              <a:rPr lang="pt-BR" sz="2500" smtClean="0"/>
            </a:br>
            <a:r>
              <a:rPr lang="pt-BR" sz="2500" smtClean="0"/>
              <a:t>ASFALTAMENTO E RECAPEAMENTO DE VIAS </a:t>
            </a:r>
            <a:br>
              <a:rPr lang="pt-BR" sz="2500" smtClean="0"/>
            </a:br>
            <a:r>
              <a:rPr lang="pt-BR" sz="2500" smtClean="0"/>
              <a:t>2018/2°sem-2020/1°sem</a:t>
            </a:r>
            <a:endParaRPr lang="pt-BR" sz="2500" dirty="0"/>
          </a:p>
        </p:txBody>
      </p:sp>
    </p:spTree>
    <p:extLst>
      <p:ext uri="{BB962C8B-B14F-4D97-AF65-F5344CB8AC3E}">
        <p14:creationId xmlns="" xmlns:p14="http://schemas.microsoft.com/office/powerpoint/2010/main" val="13768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43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1800" b="1" cap="all" dirty="0" smtClean="0"/>
              <a:t>Sítio do sobrado</a:t>
            </a:r>
            <a:endParaRPr lang="pt-BR" sz="18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14706" t="9641" r="7198" b="8657"/>
          <a:stretch>
            <a:fillRect/>
          </a:stretch>
        </p:blipFill>
        <p:spPr bwMode="auto">
          <a:xfrm>
            <a:off x="467544" y="1124744"/>
            <a:ext cx="820891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ector reto 21"/>
          <p:cNvCxnSpPr/>
          <p:nvPr/>
        </p:nvCxnSpPr>
        <p:spPr>
          <a:xfrm>
            <a:off x="3203848" y="3429000"/>
            <a:ext cx="2160240" cy="144016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3419872" y="2996952"/>
            <a:ext cx="192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Rua Alencastro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132856"/>
            <a:ext cx="7128792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/>
              <a:t>	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87624" y="155679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cap="all" dirty="0" smtClean="0"/>
              <a:t>Via Em execução </a:t>
            </a:r>
          </a:p>
          <a:p>
            <a:endParaRPr lang="pt-BR" b="1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95535" y="1916832"/>
            <a:ext cx="4148000" cy="41764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Font typeface="Wingdings 2"/>
              <a:buNone/>
            </a:pPr>
            <a:endParaRPr lang="pt-BR" sz="2000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67544" y="764704"/>
            <a:ext cx="5112568" cy="532859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lvl="1">
              <a:buFont typeface="Wingdings" pitchFamily="2" charset="2"/>
              <a:buChar char="Ø"/>
            </a:pPr>
            <a:endParaRPr lang="pt-BR" sz="1600" dirty="0" smtClean="0"/>
          </a:p>
          <a:p>
            <a:r>
              <a:rPr lang="pt-BR" sz="2000" dirty="0" smtClean="0"/>
              <a:t>Vila Santa Cruz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Porvir	</a:t>
            </a:r>
          </a:p>
          <a:p>
            <a:r>
              <a:rPr lang="pt-BR" sz="2000" dirty="0" smtClean="0"/>
              <a:t>Bairro Barro Vermelho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Tobias Barreto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Nicola </a:t>
            </a:r>
            <a:r>
              <a:rPr lang="pt-BR" sz="1600" dirty="0" err="1" smtClean="0"/>
              <a:t>Rosito</a:t>
            </a:r>
            <a:endParaRPr lang="pt-BR" sz="1600" dirty="0" smtClean="0"/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</a:t>
            </a:r>
            <a:r>
              <a:rPr lang="pt-BR" sz="1600" dirty="0" err="1" smtClean="0"/>
              <a:t>Odila</a:t>
            </a:r>
            <a:r>
              <a:rPr lang="pt-BR" sz="1600" dirty="0" smtClean="0"/>
              <a:t> </a:t>
            </a:r>
            <a:r>
              <a:rPr lang="pt-BR" sz="1600" dirty="0" err="1" smtClean="0"/>
              <a:t>Geyer</a:t>
            </a:r>
            <a:endParaRPr lang="pt-BR" sz="1600" dirty="0" smtClean="0"/>
          </a:p>
          <a:p>
            <a:pPr lvl="1">
              <a:buNone/>
            </a:pPr>
            <a:endParaRPr lang="pt-BR" sz="1600" dirty="0"/>
          </a:p>
          <a:p>
            <a:endParaRPr lang="pt-BR" sz="2000" dirty="0" smtClean="0"/>
          </a:p>
          <a:p>
            <a:pPr marL="0" indent="0">
              <a:buFont typeface="Wingdings 2"/>
              <a:buNone/>
            </a:pPr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82622" y="2422629"/>
            <a:ext cx="6969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Em Execução</a:t>
            </a:r>
          </a:p>
          <a:p>
            <a:endParaRPr lang="pt-BR" b="1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67544" y="476672"/>
            <a:ext cx="8183880" cy="1152128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2500" smtClean="0"/>
              <a:t>PLANO DE INFRAESTRUTURA </a:t>
            </a:r>
            <a:br>
              <a:rPr lang="pt-BR" sz="2500" smtClean="0"/>
            </a:br>
            <a:r>
              <a:rPr lang="pt-BR" sz="2500" smtClean="0"/>
              <a:t>ASFALTAMENTO E RECAPEAMENTO DE VIAS </a:t>
            </a:r>
            <a:br>
              <a:rPr lang="pt-BR" sz="2500" smtClean="0"/>
            </a:br>
            <a:r>
              <a:rPr lang="pt-BR" sz="2500" smtClean="0"/>
              <a:t>2018/2°sem-2020/1°sem</a:t>
            </a:r>
            <a:endParaRPr lang="pt-BR" sz="2500" dirty="0"/>
          </a:p>
        </p:txBody>
      </p:sp>
    </p:spTree>
    <p:extLst>
      <p:ext uri="{BB962C8B-B14F-4D97-AF65-F5344CB8AC3E}">
        <p14:creationId xmlns="" xmlns:p14="http://schemas.microsoft.com/office/powerpoint/2010/main" val="13768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7624" y="47667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cap="all" dirty="0" smtClean="0"/>
              <a:t>Vila santa cruz</a:t>
            </a:r>
          </a:p>
          <a:p>
            <a:endParaRPr lang="pt-BR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0567" t="15749" r="11616" b="11408"/>
          <a:stretch>
            <a:fillRect/>
          </a:stretch>
        </p:blipFill>
        <p:spPr bwMode="auto">
          <a:xfrm>
            <a:off x="415296" y="980728"/>
            <a:ext cx="831743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ector reto 15"/>
          <p:cNvCxnSpPr/>
          <p:nvPr/>
        </p:nvCxnSpPr>
        <p:spPr>
          <a:xfrm flipV="1">
            <a:off x="1403648" y="2060848"/>
            <a:ext cx="2376264" cy="288032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 rot="18592833">
            <a:off x="1915037" y="3084051"/>
            <a:ext cx="115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Porvir</a:t>
            </a:r>
            <a:endParaRPr 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68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7624" y="47667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cap="all" dirty="0" smtClean="0"/>
              <a:t>Barro vermelho</a:t>
            </a:r>
          </a:p>
          <a:p>
            <a:endParaRPr lang="pt-BR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9168" t="8485" r="5783" b="13751"/>
          <a:stretch>
            <a:fillRect/>
          </a:stretch>
        </p:blipFill>
        <p:spPr bwMode="auto">
          <a:xfrm>
            <a:off x="395536" y="980728"/>
            <a:ext cx="8352928" cy="542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reto 6"/>
          <p:cNvCxnSpPr/>
          <p:nvPr/>
        </p:nvCxnSpPr>
        <p:spPr>
          <a:xfrm flipV="1">
            <a:off x="467544" y="1340768"/>
            <a:ext cx="216024" cy="936104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 rot="16846323">
            <a:off x="-309906" y="1602081"/>
            <a:ext cx="218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Tobias Barreto</a:t>
            </a:r>
            <a:endParaRPr lang="pt-BR" dirty="0">
              <a:latin typeface="Calibri" pitchFamily="34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 flipV="1">
            <a:off x="8100392" y="3356992"/>
            <a:ext cx="432048" cy="2885127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 rot="16746664">
            <a:off x="7004690" y="4638557"/>
            <a:ext cx="218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Nicolau </a:t>
            </a:r>
            <a:r>
              <a:rPr lang="pt-BR" dirty="0" err="1" smtClean="0">
                <a:latin typeface="Calibri" pitchFamily="34" charset="0"/>
              </a:rPr>
              <a:t>Rosito</a:t>
            </a:r>
            <a:endParaRPr lang="pt-BR" dirty="0">
              <a:latin typeface="Calibri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5076055" y="2576859"/>
            <a:ext cx="216024" cy="936104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 rot="16846323">
            <a:off x="4010574" y="2190100"/>
            <a:ext cx="218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</a:t>
            </a:r>
            <a:r>
              <a:rPr lang="pt-BR" dirty="0" err="1" smtClean="0">
                <a:latin typeface="Calibri" pitchFamily="34" charset="0"/>
              </a:rPr>
              <a:t>Odila</a:t>
            </a:r>
            <a:r>
              <a:rPr lang="pt-BR" dirty="0" smtClean="0">
                <a:latin typeface="Calibri" pitchFamily="34" charset="0"/>
              </a:rPr>
              <a:t> </a:t>
            </a:r>
            <a:r>
              <a:rPr lang="pt-BR" dirty="0" err="1" smtClean="0">
                <a:latin typeface="Calibri" pitchFamily="34" charset="0"/>
              </a:rPr>
              <a:t>Geyer</a:t>
            </a:r>
            <a:endParaRPr 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68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132856"/>
            <a:ext cx="7128792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/>
              <a:t>	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87624" y="155679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Recuperação de Vias em Paralelepípedos Irregulares</a:t>
            </a:r>
          </a:p>
          <a:p>
            <a:endParaRPr lang="pt-BR" b="1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95534" y="1340768"/>
            <a:ext cx="5760642" cy="52292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r>
              <a:rPr lang="pt-BR" sz="2000" dirty="0" smtClean="0"/>
              <a:t>Jardim </a:t>
            </a:r>
            <a:r>
              <a:rPr lang="pt-BR" sz="2000" dirty="0" err="1" smtClean="0"/>
              <a:t>Itacolomi</a:t>
            </a:r>
            <a:endParaRPr lang="pt-BR" sz="2000" dirty="0"/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</a:t>
            </a:r>
            <a:r>
              <a:rPr lang="pt-BR" sz="1600" dirty="0" smtClean="0"/>
              <a:t>Ponta Grossa</a:t>
            </a:r>
            <a:endParaRPr lang="pt-BR" sz="2000" dirty="0"/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</a:t>
            </a:r>
            <a:r>
              <a:rPr lang="pt-BR" sz="1600" dirty="0" smtClean="0"/>
              <a:t>Carlos </a:t>
            </a:r>
            <a:r>
              <a:rPr lang="pt-BR" sz="1600" dirty="0" err="1" smtClean="0"/>
              <a:t>Nejar</a:t>
            </a:r>
            <a:endParaRPr lang="pt-BR" sz="2000" dirty="0" smtClean="0"/>
          </a:p>
          <a:p>
            <a:r>
              <a:rPr lang="pt-BR" sz="2000" dirty="0" smtClean="0"/>
              <a:t>Cohab A</a:t>
            </a:r>
            <a:endParaRPr lang="pt-BR" sz="2000" dirty="0"/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Tubarão</a:t>
            </a:r>
          </a:p>
          <a:p>
            <a:r>
              <a:rPr lang="pt-BR" sz="2000" dirty="0" smtClean="0"/>
              <a:t>Santa Fé</a:t>
            </a:r>
            <a:endParaRPr lang="pt-BR" sz="2000" dirty="0"/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</a:t>
            </a:r>
            <a:r>
              <a:rPr lang="pt-BR" sz="1600" dirty="0" smtClean="0"/>
              <a:t>Lima e Silva</a:t>
            </a:r>
            <a:endParaRPr lang="pt-BR" sz="1600" dirty="0"/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</a:t>
            </a:r>
            <a:r>
              <a:rPr lang="pt-BR" sz="1600" dirty="0" smtClean="0"/>
              <a:t>Antônio Bastos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</a:t>
            </a:r>
            <a:r>
              <a:rPr lang="pt-BR" sz="1600" dirty="0" err="1" smtClean="0"/>
              <a:t>Cilon</a:t>
            </a:r>
            <a:r>
              <a:rPr lang="pt-BR" sz="1600" dirty="0" smtClean="0"/>
              <a:t> Rosa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Tr. Paulo C. Silva</a:t>
            </a:r>
          </a:p>
          <a:p>
            <a:pPr lvl="1">
              <a:buFont typeface="Wingdings" pitchFamily="2" charset="2"/>
              <a:buChar char="Ø"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Font typeface="Wingdings 2"/>
              <a:buNone/>
            </a:pPr>
            <a:endParaRPr lang="pt-BR" sz="2000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139952" y="44624"/>
            <a:ext cx="5544616" cy="576064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r>
              <a:rPr lang="pt-BR" sz="2000" dirty="0"/>
              <a:t>Morada do Vale I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Dolores Caldas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</a:t>
            </a:r>
            <a:r>
              <a:rPr lang="pt-BR" sz="1600" dirty="0" err="1"/>
              <a:t>Barbedo</a:t>
            </a:r>
            <a:endParaRPr lang="pt-BR" sz="1600" dirty="0"/>
          </a:p>
          <a:p>
            <a:r>
              <a:rPr lang="pt-BR" sz="2000" dirty="0"/>
              <a:t>Parque Garibaldino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Ipiranga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América do Sul</a:t>
            </a:r>
          </a:p>
          <a:p>
            <a:r>
              <a:rPr lang="pt-BR" sz="2000" dirty="0" smtClean="0"/>
              <a:t>Vila Bonsucesso</a:t>
            </a:r>
            <a:endParaRPr lang="pt-BR" sz="2000" dirty="0"/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José de Alencar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Cecília Meirelles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Dante </a:t>
            </a:r>
            <a:r>
              <a:rPr lang="pt-BR" sz="1600" dirty="0" err="1" smtClean="0"/>
              <a:t>Alighieir</a:t>
            </a:r>
            <a:r>
              <a:rPr lang="pt-BR" sz="1600" dirty="0"/>
              <a:t>	</a:t>
            </a:r>
            <a:endParaRPr lang="pt-BR" sz="1600" dirty="0" smtClean="0"/>
          </a:p>
          <a:p>
            <a:pPr marL="347472" lvl="1" indent="0">
              <a:buNone/>
            </a:pPr>
            <a:endParaRPr lang="pt-BR" sz="1600" dirty="0"/>
          </a:p>
          <a:p>
            <a:endParaRPr lang="pt-BR" sz="2000" dirty="0" smtClean="0"/>
          </a:p>
          <a:p>
            <a:pPr marL="0" indent="0">
              <a:buFont typeface="Wingdings 2"/>
              <a:buNone/>
            </a:pP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7544" y="1916832"/>
            <a:ext cx="6969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Contratos 1de2</a:t>
            </a:r>
          </a:p>
          <a:p>
            <a:endParaRPr lang="pt-BR" b="1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67544" y="476672"/>
            <a:ext cx="8183880" cy="1152128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2500" smtClean="0"/>
              <a:t>PLANO DE INFRAESTRUTURA </a:t>
            </a:r>
            <a:br>
              <a:rPr lang="pt-BR" sz="2500" smtClean="0"/>
            </a:br>
            <a:r>
              <a:rPr lang="pt-BR" sz="2500" smtClean="0"/>
              <a:t>ASFALTAMENTO E RECAPEAMENTO DE VIAS </a:t>
            </a:r>
            <a:br>
              <a:rPr lang="pt-BR" sz="2500" smtClean="0"/>
            </a:br>
            <a:r>
              <a:rPr lang="pt-BR" sz="2500" smtClean="0"/>
              <a:t>2018/2°sem-2020/1°sem</a:t>
            </a:r>
            <a:endParaRPr lang="pt-BR" sz="2500" dirty="0"/>
          </a:p>
        </p:txBody>
      </p:sp>
    </p:spTree>
    <p:extLst>
      <p:ext uri="{BB962C8B-B14F-4D97-AF65-F5344CB8AC3E}">
        <p14:creationId xmlns="" xmlns:p14="http://schemas.microsoft.com/office/powerpoint/2010/main" val="37751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204864"/>
            <a:ext cx="7128792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/>
              <a:t>	</a:t>
            </a:r>
            <a:endParaRPr lang="pt-BR" sz="20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67542" y="1584176"/>
            <a:ext cx="5760642" cy="52292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r>
              <a:rPr lang="pt-BR" sz="2000" dirty="0"/>
              <a:t>Parque dos Anjos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</a:t>
            </a:r>
            <a:r>
              <a:rPr lang="pt-BR" sz="1600" dirty="0" err="1"/>
              <a:t>Curumin</a:t>
            </a:r>
            <a:endParaRPr lang="pt-BR" sz="1600" dirty="0"/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Fernandes da Rosa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Lages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Viviane Cristina</a:t>
            </a:r>
          </a:p>
          <a:p>
            <a:r>
              <a:rPr lang="pt-BR" sz="2000" dirty="0"/>
              <a:t>Parque Olinda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João Célio </a:t>
            </a:r>
            <a:r>
              <a:rPr lang="pt-BR" sz="1600" dirty="0" err="1"/>
              <a:t>Schmitz</a:t>
            </a:r>
            <a:endParaRPr lang="pt-BR" sz="1600" dirty="0"/>
          </a:p>
          <a:p>
            <a:r>
              <a:rPr lang="pt-BR" sz="2000" dirty="0"/>
              <a:t>Parque Florido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Nelson Dias</a:t>
            </a:r>
          </a:p>
          <a:p>
            <a:r>
              <a:rPr lang="pt-BR" sz="2000" dirty="0" smtClean="0"/>
              <a:t>Vila Rica</a:t>
            </a:r>
            <a:endParaRPr lang="pt-BR" sz="2000" dirty="0"/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</a:t>
            </a:r>
            <a:r>
              <a:rPr lang="pt-BR" sz="1600" dirty="0" smtClean="0"/>
              <a:t>Morro Azul</a:t>
            </a:r>
            <a:endParaRPr lang="pt-BR" sz="2000" dirty="0"/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</a:t>
            </a:r>
            <a:r>
              <a:rPr lang="pt-BR" sz="1600" dirty="0" smtClean="0"/>
              <a:t>Lagoa dos Patos</a:t>
            </a:r>
            <a:endParaRPr lang="pt-BR" sz="2000" dirty="0" smtClean="0"/>
          </a:p>
          <a:p>
            <a:pPr lvl="1">
              <a:buFont typeface="Wingdings" pitchFamily="2" charset="2"/>
              <a:buChar char="Ø"/>
            </a:pPr>
            <a:endParaRPr lang="pt-BR" sz="2000" dirty="0"/>
          </a:p>
          <a:p>
            <a:pPr lvl="1">
              <a:buFont typeface="Wingdings" pitchFamily="2" charset="2"/>
              <a:buChar char="Ø"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Font typeface="Wingdings 2"/>
              <a:buNone/>
            </a:pPr>
            <a:endParaRPr lang="pt-BR" sz="2000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211960" y="288032"/>
            <a:ext cx="5544616" cy="5760640"/>
          </a:xfrm>
          <a:prstGeom prst="rect">
            <a:avLst/>
          </a:prstGeom>
        </p:spPr>
        <p:txBody>
          <a:bodyPr vert="horz" lIns="182880" tIns="91440">
            <a:normAutofit fontScale="92500"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r>
              <a:rPr lang="pt-BR" sz="2000" dirty="0"/>
              <a:t>Cohab B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Ana </a:t>
            </a:r>
            <a:r>
              <a:rPr lang="pt-BR" sz="1600" dirty="0" err="1"/>
              <a:t>Rech</a:t>
            </a:r>
            <a:endParaRPr lang="pt-BR" sz="1600" dirty="0"/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dos Gaúchos</a:t>
            </a:r>
          </a:p>
          <a:p>
            <a:r>
              <a:rPr lang="pt-BR" sz="2000" dirty="0" smtClean="0"/>
              <a:t>Castelo </a:t>
            </a:r>
            <a:r>
              <a:rPr lang="pt-BR" sz="2000" dirty="0"/>
              <a:t>Branco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Florestal</a:t>
            </a:r>
          </a:p>
          <a:p>
            <a:r>
              <a:rPr lang="pt-BR" sz="2000" dirty="0"/>
              <a:t>Morada do Vale II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Otávio Furtado</a:t>
            </a:r>
          </a:p>
          <a:p>
            <a:r>
              <a:rPr lang="pt-BR" sz="2000" dirty="0"/>
              <a:t>Parque Ipiranga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Janete Clair</a:t>
            </a:r>
          </a:p>
          <a:p>
            <a:r>
              <a:rPr lang="pt-BR" sz="2000" dirty="0" smtClean="0"/>
              <a:t>Morada do Vale III</a:t>
            </a:r>
            <a:endParaRPr lang="pt-BR" sz="2000" dirty="0"/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Júlio </a:t>
            </a:r>
            <a:r>
              <a:rPr lang="pt-BR" sz="1600" dirty="0" err="1" smtClean="0"/>
              <a:t>Feijo</a:t>
            </a:r>
            <a:r>
              <a:rPr lang="pt-BR" sz="1600" dirty="0"/>
              <a:t>	</a:t>
            </a:r>
            <a:endParaRPr lang="pt-BR" sz="1600" dirty="0" smtClean="0"/>
          </a:p>
          <a:p>
            <a:r>
              <a:rPr lang="pt-BR" sz="2000" dirty="0" smtClean="0"/>
              <a:t>São Judas Tadeu</a:t>
            </a:r>
            <a:endParaRPr lang="pt-BR" sz="2000" dirty="0"/>
          </a:p>
          <a:p>
            <a:pPr lvl="1">
              <a:buFont typeface="Wingdings" pitchFamily="2" charset="2"/>
              <a:buChar char="Ø"/>
            </a:pPr>
            <a:r>
              <a:rPr lang="pt-BR" sz="1600" dirty="0"/>
              <a:t>Rua </a:t>
            </a:r>
            <a:r>
              <a:rPr lang="pt-BR" sz="1600" dirty="0" smtClean="0"/>
              <a:t>Francisco Alves</a:t>
            </a:r>
            <a:endParaRPr lang="pt-BR" sz="1600" dirty="0"/>
          </a:p>
          <a:p>
            <a:pPr marL="347472" lvl="1" indent="0">
              <a:buNone/>
            </a:pPr>
            <a:endParaRPr lang="pt-BR" sz="1600" dirty="0"/>
          </a:p>
          <a:p>
            <a:endParaRPr lang="pt-BR" sz="2000" dirty="0" smtClean="0"/>
          </a:p>
          <a:p>
            <a:pPr marL="0" indent="0">
              <a:buFont typeface="Wingdings 2"/>
              <a:buNone/>
            </a:pP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39552" y="1988840"/>
            <a:ext cx="6969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Contratos 2de2</a:t>
            </a:r>
          </a:p>
          <a:p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11560" y="170080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cap="all" dirty="0" smtClean="0"/>
              <a:t>Recuperação de Vias em Paralelepípedos Irregulares</a:t>
            </a:r>
          </a:p>
          <a:p>
            <a:endParaRPr lang="pt-BR" b="1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67544" y="476672"/>
            <a:ext cx="8183880" cy="1152128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2500" smtClean="0"/>
              <a:t>PLANO DE INFRAESTRUTURA </a:t>
            </a:r>
            <a:br>
              <a:rPr lang="pt-BR" sz="2500" smtClean="0"/>
            </a:br>
            <a:r>
              <a:rPr lang="pt-BR" sz="2500" smtClean="0"/>
              <a:t>ASFALTAMENTO E RECAPEAMENTO DE VIAS </a:t>
            </a:r>
            <a:br>
              <a:rPr lang="pt-BR" sz="2500" smtClean="0"/>
            </a:br>
            <a:r>
              <a:rPr lang="pt-BR" sz="2500" smtClean="0"/>
              <a:t>2018/2°sem-2020/1°sem</a:t>
            </a:r>
            <a:endParaRPr lang="pt-BR" sz="2500" dirty="0"/>
          </a:p>
        </p:txBody>
      </p:sp>
    </p:spTree>
    <p:extLst>
      <p:ext uri="{BB962C8B-B14F-4D97-AF65-F5344CB8AC3E}">
        <p14:creationId xmlns="" xmlns:p14="http://schemas.microsoft.com/office/powerpoint/2010/main" val="39507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39552" y="170080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REPAVIMENTAÇÃO</a:t>
            </a:r>
            <a:endParaRPr lang="pt-BR" b="1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11560" y="2060848"/>
            <a:ext cx="3888432" cy="367240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endParaRPr lang="pt-BR" sz="2000" dirty="0" smtClean="0"/>
          </a:p>
          <a:p>
            <a:r>
              <a:rPr lang="pt-BR" sz="2000" dirty="0" smtClean="0"/>
              <a:t>Cohab B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Jeronimo T. da Fonseca </a:t>
            </a:r>
          </a:p>
          <a:p>
            <a:r>
              <a:rPr lang="pt-BR" sz="2000" dirty="0" smtClean="0"/>
              <a:t>Cohab C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Presidente Kennedy</a:t>
            </a:r>
          </a:p>
          <a:p>
            <a:r>
              <a:rPr lang="pt-BR" sz="2000" dirty="0" smtClean="0"/>
              <a:t>São Geraldo</a:t>
            </a:r>
            <a:endParaRPr lang="pt-BR" sz="2000" dirty="0"/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Dr. Jorge da Costa </a:t>
            </a:r>
          </a:p>
          <a:p>
            <a:r>
              <a:rPr lang="pt-BR" sz="2000" dirty="0" smtClean="0"/>
              <a:t>São Vicente</a:t>
            </a:r>
            <a:endParaRPr lang="pt-BR" sz="2000" dirty="0"/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Oscar Niemeyer </a:t>
            </a:r>
            <a:endParaRPr lang="pt-BR" sz="1600" dirty="0"/>
          </a:p>
          <a:p>
            <a:pPr lvl="1">
              <a:buFont typeface="Wingdings" pitchFamily="2" charset="2"/>
              <a:buChar char="Ø"/>
            </a:pPr>
            <a:endParaRPr lang="pt-BR" sz="1600" dirty="0"/>
          </a:p>
          <a:p>
            <a:endParaRPr lang="pt-BR" sz="2000" dirty="0" smtClean="0"/>
          </a:p>
          <a:p>
            <a:pPr marL="0" indent="0">
              <a:buFont typeface="Wingdings 2"/>
              <a:buNone/>
            </a:pPr>
            <a:endParaRPr lang="pt-BR" sz="20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67544" y="476672"/>
            <a:ext cx="8183880" cy="1152128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2500" smtClean="0"/>
              <a:t>PLANO DE INFRAESTRUTURA </a:t>
            </a:r>
            <a:br>
              <a:rPr lang="pt-BR" sz="2500" smtClean="0"/>
            </a:br>
            <a:r>
              <a:rPr lang="pt-BR" sz="2500" smtClean="0"/>
              <a:t>ASFALTAMENTO E RECAPEAMENTO DE VIAS </a:t>
            </a:r>
            <a:br>
              <a:rPr lang="pt-BR" sz="2500" smtClean="0"/>
            </a:br>
            <a:r>
              <a:rPr lang="pt-BR" sz="2500" smtClean="0"/>
              <a:t>2018/2°sem-2020/1°sem</a:t>
            </a:r>
            <a:endParaRPr lang="pt-BR" sz="2500" dirty="0"/>
          </a:p>
        </p:txBody>
      </p:sp>
    </p:spTree>
    <p:extLst>
      <p:ext uri="{BB962C8B-B14F-4D97-AF65-F5344CB8AC3E}">
        <p14:creationId xmlns="" xmlns:p14="http://schemas.microsoft.com/office/powerpoint/2010/main" val="1491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t="9844" r="27736" b="18298"/>
          <a:stretch>
            <a:fillRect/>
          </a:stretch>
        </p:blipFill>
        <p:spPr bwMode="auto">
          <a:xfrm>
            <a:off x="395536" y="1052736"/>
            <a:ext cx="835292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187624" y="47667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cap="all" dirty="0" smtClean="0"/>
              <a:t>ITACOLOMI</a:t>
            </a:r>
          </a:p>
          <a:p>
            <a:endParaRPr lang="pt-BR" b="1" dirty="0"/>
          </a:p>
        </p:txBody>
      </p:sp>
      <p:cxnSp>
        <p:nvCxnSpPr>
          <p:cNvPr id="7" name="Conector reto 6"/>
          <p:cNvCxnSpPr/>
          <p:nvPr/>
        </p:nvCxnSpPr>
        <p:spPr>
          <a:xfrm flipV="1">
            <a:off x="3203848" y="1772816"/>
            <a:ext cx="2088232" cy="259228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 rot="18506945">
            <a:off x="2575946" y="3277261"/>
            <a:ext cx="218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Carlos </a:t>
            </a:r>
            <a:r>
              <a:rPr lang="pt-BR" dirty="0" err="1" smtClean="0">
                <a:latin typeface="Calibri" pitchFamily="34" charset="0"/>
              </a:rPr>
              <a:t>Nejar</a:t>
            </a:r>
            <a:endParaRPr lang="pt-BR" dirty="0">
              <a:latin typeface="Calibri" pitchFamily="34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3923928" y="2420888"/>
            <a:ext cx="3240360" cy="331236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 rot="2711621">
            <a:off x="4462141" y="3562972"/>
            <a:ext cx="218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Ponta Grossa</a:t>
            </a:r>
            <a:endParaRPr 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68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oldo.nunes\Desktop\Lima e silva, antonio ramos, cilon ro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352928" cy="5616624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187624" y="47667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cap="all" dirty="0" smtClean="0"/>
              <a:t>ITACOLOMI</a:t>
            </a:r>
          </a:p>
          <a:p>
            <a:endParaRPr lang="pt-BR" b="1" dirty="0"/>
          </a:p>
        </p:txBody>
      </p:sp>
      <p:cxnSp>
        <p:nvCxnSpPr>
          <p:cNvPr id="7" name="Conector reto 6"/>
          <p:cNvCxnSpPr/>
          <p:nvPr/>
        </p:nvCxnSpPr>
        <p:spPr>
          <a:xfrm flipV="1">
            <a:off x="2483768" y="1484784"/>
            <a:ext cx="1080120" cy="3816424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 rot="17275554">
            <a:off x="1817753" y="3042791"/>
            <a:ext cx="218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Lima e Silva</a:t>
            </a:r>
            <a:endParaRPr lang="pt-BR" dirty="0">
              <a:latin typeface="Calibri" pitchFamily="34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3563888" y="1628800"/>
            <a:ext cx="720080" cy="36004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 rot="1589471">
            <a:off x="3531739" y="1663885"/>
            <a:ext cx="218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</a:t>
            </a:r>
            <a:r>
              <a:rPr lang="pt-BR" dirty="0" err="1" smtClean="0">
                <a:latin typeface="Calibri" pitchFamily="34" charset="0"/>
              </a:rPr>
              <a:t>Cilon</a:t>
            </a:r>
            <a:r>
              <a:rPr lang="pt-BR" dirty="0" smtClean="0">
                <a:latin typeface="Calibri" pitchFamily="34" charset="0"/>
              </a:rPr>
              <a:t> Rosa</a:t>
            </a:r>
            <a:endParaRPr lang="pt-BR" dirty="0">
              <a:latin typeface="Calibri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2483768" y="5301208"/>
            <a:ext cx="1152128" cy="576064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 rot="1589471">
            <a:off x="2451619" y="5336293"/>
            <a:ext cx="218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Antônio Bastos</a:t>
            </a:r>
            <a:endParaRPr lang="pt-BR" dirty="0">
              <a:latin typeface="Calibri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2908464" y="3665684"/>
            <a:ext cx="720080" cy="36004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 rot="1589471">
            <a:off x="2876313" y="3694591"/>
            <a:ext cx="218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latin typeface="Calibri" pitchFamily="34" charset="0"/>
              </a:rPr>
              <a:t>Trav.Paulo</a:t>
            </a:r>
            <a:r>
              <a:rPr lang="pt-BR" dirty="0" smtClean="0">
                <a:latin typeface="Calibri" pitchFamily="34" charset="0"/>
              </a:rPr>
              <a:t> C. Silva</a:t>
            </a:r>
            <a:endParaRPr 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68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500" dirty="0"/>
              <a:t>PLANO DE INFRAESTRUTURA </a:t>
            </a:r>
            <a:r>
              <a:rPr lang="pt-BR" sz="2500" dirty="0" smtClean="0"/>
              <a:t/>
            </a:r>
            <a:br>
              <a:rPr lang="pt-BR" sz="2500" dirty="0" smtClean="0"/>
            </a:br>
            <a:r>
              <a:rPr lang="pt-BR" sz="2500" dirty="0" smtClean="0"/>
              <a:t>ASFALTAMENTO E RECAPEAMENTO DE VIAS </a:t>
            </a:r>
            <a:br>
              <a:rPr lang="pt-BR" sz="2500" dirty="0" smtClean="0"/>
            </a:br>
            <a:r>
              <a:rPr lang="pt-BR" sz="2500" dirty="0" smtClean="0"/>
              <a:t>2018/2°sem-2020/1°sem</a:t>
            </a: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916832"/>
            <a:ext cx="8064896" cy="309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16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747192" y="1916832"/>
            <a:ext cx="7713240" cy="27363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57192"/>
            <a:ext cx="11334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835968" y="2069232"/>
            <a:ext cx="8064896" cy="309634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RELATÓRIO DE AÇÃO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INVESTIMENTO</a:t>
            </a:r>
            <a:r>
              <a:rPr kumimoji="0" lang="pt-B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 SMOP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 A 2016 2.450.000,00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2016 A 2017 4.650.000,00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 A 2018 6.500.000,00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R$   </a:t>
            </a: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13.600.000,00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0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40297" t="26203" r="11342" b="27532"/>
          <a:stretch>
            <a:fillRect/>
          </a:stretch>
        </p:blipFill>
        <p:spPr bwMode="auto">
          <a:xfrm>
            <a:off x="395536" y="1196752"/>
            <a:ext cx="83529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187624" y="47667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cap="all" dirty="0" smtClean="0"/>
              <a:t>São </a:t>
            </a:r>
            <a:r>
              <a:rPr lang="pt-BR" b="1" cap="all" dirty="0" err="1" smtClean="0"/>
              <a:t>judas</a:t>
            </a:r>
            <a:r>
              <a:rPr lang="pt-BR" b="1" cap="all" dirty="0" smtClean="0"/>
              <a:t> </a:t>
            </a:r>
            <a:r>
              <a:rPr lang="pt-BR" b="1" cap="all" dirty="0" err="1" smtClean="0"/>
              <a:t>tadeu</a:t>
            </a:r>
            <a:endParaRPr lang="pt-BR" b="1" cap="all" dirty="0" smtClean="0"/>
          </a:p>
          <a:p>
            <a:endParaRPr lang="pt-BR" b="1" dirty="0"/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2195736" y="4293096"/>
            <a:ext cx="2952328" cy="1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2627784" y="3789040"/>
            <a:ext cx="218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Francisco Alves</a:t>
            </a:r>
            <a:endParaRPr 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68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7624" y="47667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cap="all" dirty="0" smtClean="0"/>
              <a:t>Parque dos anjos</a:t>
            </a:r>
            <a:endParaRPr lang="pt-BR" b="1" dirty="0"/>
          </a:p>
        </p:txBody>
      </p:sp>
      <p:pic>
        <p:nvPicPr>
          <p:cNvPr id="16386" name="Picture 2" descr="C:\Users\aroldo.nunes\Desktop\viviane cristina, curumin, fernades da rosa, l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5"/>
            <a:ext cx="8496944" cy="5472609"/>
          </a:xfrm>
          <a:prstGeom prst="rect">
            <a:avLst/>
          </a:prstGeom>
          <a:noFill/>
        </p:spPr>
      </p:pic>
      <p:cxnSp>
        <p:nvCxnSpPr>
          <p:cNvPr id="11" name="Conector reto 10"/>
          <p:cNvCxnSpPr/>
          <p:nvPr/>
        </p:nvCxnSpPr>
        <p:spPr>
          <a:xfrm flipV="1">
            <a:off x="3563888" y="5013176"/>
            <a:ext cx="216024" cy="1008112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 rot="17024218">
            <a:off x="2408521" y="4914998"/>
            <a:ext cx="218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Viviane Cristina</a:t>
            </a:r>
            <a:endParaRPr lang="pt-BR" dirty="0">
              <a:latin typeface="Calibri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H="1" flipV="1">
            <a:off x="4644008" y="2852936"/>
            <a:ext cx="72010" cy="288034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 rot="4836597">
            <a:off x="3841436" y="2982406"/>
            <a:ext cx="218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Lages </a:t>
            </a:r>
            <a:endParaRPr lang="pt-BR" dirty="0">
              <a:latin typeface="Calibri" pitchFamily="34" charset="0"/>
            </a:endParaRPr>
          </a:p>
        </p:txBody>
      </p:sp>
      <p:cxnSp>
        <p:nvCxnSpPr>
          <p:cNvPr id="24" name="Conector reto 23"/>
          <p:cNvCxnSpPr/>
          <p:nvPr/>
        </p:nvCxnSpPr>
        <p:spPr>
          <a:xfrm flipV="1">
            <a:off x="5148064" y="3214821"/>
            <a:ext cx="19880" cy="214179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 rot="5925322">
            <a:off x="4154815" y="3395136"/>
            <a:ext cx="243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Fernandes da Rosa </a:t>
            </a:r>
            <a:endParaRPr lang="pt-BR" dirty="0">
              <a:latin typeface="Calibri" pitchFamily="34" charset="0"/>
            </a:endParaRPr>
          </a:p>
        </p:txBody>
      </p:sp>
      <p:cxnSp>
        <p:nvCxnSpPr>
          <p:cNvPr id="33" name="Conector reto 32"/>
          <p:cNvCxnSpPr/>
          <p:nvPr/>
        </p:nvCxnSpPr>
        <p:spPr>
          <a:xfrm flipH="1" flipV="1">
            <a:off x="5940152" y="2564904"/>
            <a:ext cx="72008" cy="1224136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 rot="5205827">
            <a:off x="5095386" y="3407627"/>
            <a:ext cx="218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Curumim </a:t>
            </a:r>
            <a:endParaRPr 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68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502920" y="530352"/>
            <a:ext cx="81838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cap="all" dirty="0" smtClean="0"/>
              <a:t>Rota </a:t>
            </a:r>
            <a:r>
              <a:rPr lang="pt-BR" b="1" cap="all" dirty="0" smtClean="0"/>
              <a:t>sul</a:t>
            </a:r>
          </a:p>
          <a:p>
            <a:pPr algn="ctr"/>
            <a:r>
              <a:rPr lang="pt-BR" b="1" cap="all" dirty="0" smtClean="0"/>
              <a:t>ALTERNATIVA VIÁRIA</a:t>
            </a:r>
            <a:endParaRPr lang="pt-BR" b="1" cap="all" dirty="0" smtClean="0"/>
          </a:p>
          <a:p>
            <a:endParaRPr lang="pt-BR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11560" y="1700808"/>
            <a:ext cx="8064896" cy="403244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2000" dirty="0"/>
              <a:t>Rua </a:t>
            </a:r>
            <a:r>
              <a:rPr lang="pt-BR" sz="2000" dirty="0" err="1"/>
              <a:t>Alois</a:t>
            </a:r>
            <a:r>
              <a:rPr lang="pt-BR" sz="2000" dirty="0"/>
              <a:t> </a:t>
            </a:r>
            <a:r>
              <a:rPr lang="pt-BR" sz="2000" dirty="0" err="1"/>
              <a:t>Grieble</a:t>
            </a:r>
            <a:r>
              <a:rPr lang="pt-BR" sz="2000" dirty="0"/>
              <a:t>,  </a:t>
            </a:r>
            <a:r>
              <a:rPr lang="pt-BR" sz="2000" b="1" dirty="0"/>
              <a:t>(Asfaltamento</a:t>
            </a:r>
            <a:r>
              <a:rPr lang="pt-BR" sz="2000" dirty="0"/>
              <a:t>) </a:t>
            </a:r>
          </a:p>
          <a:p>
            <a:r>
              <a:rPr lang="pt-BR" sz="2000" dirty="0"/>
              <a:t>Clementino de </a:t>
            </a:r>
            <a:r>
              <a:rPr lang="pt-BR" sz="2000" dirty="0" err="1"/>
              <a:t>cambruzzi</a:t>
            </a:r>
            <a:r>
              <a:rPr lang="pt-BR" sz="2000" dirty="0"/>
              <a:t>, (</a:t>
            </a:r>
            <a:r>
              <a:rPr lang="pt-BR" sz="2000" b="1" dirty="0"/>
              <a:t>Asfaltamento)</a:t>
            </a:r>
            <a:endParaRPr lang="pt-BR" sz="2000" dirty="0"/>
          </a:p>
          <a:p>
            <a:r>
              <a:rPr lang="pt-BR" sz="2000" dirty="0"/>
              <a:t>Cesar </a:t>
            </a:r>
            <a:r>
              <a:rPr lang="pt-BR" sz="2000" dirty="0" err="1"/>
              <a:t>cambruzzi</a:t>
            </a:r>
            <a:r>
              <a:rPr lang="pt-BR" sz="2000" dirty="0"/>
              <a:t>, (</a:t>
            </a:r>
            <a:r>
              <a:rPr lang="pt-BR" sz="1600" b="1" dirty="0"/>
              <a:t>Asfaltamento da Clementino à  Luiz</a:t>
            </a:r>
            <a:r>
              <a:rPr lang="pt-BR" sz="1600" dirty="0"/>
              <a:t> </a:t>
            </a:r>
            <a:r>
              <a:rPr lang="pt-BR" sz="2000" dirty="0"/>
              <a:t>)</a:t>
            </a:r>
          </a:p>
          <a:p>
            <a:r>
              <a:rPr lang="pt-BR" sz="2000" dirty="0"/>
              <a:t>Nove de Julho (melhorias) </a:t>
            </a:r>
            <a:r>
              <a:rPr lang="pt-BR" sz="2000" b="1" dirty="0"/>
              <a:t>OK</a:t>
            </a:r>
            <a:endParaRPr lang="pt-BR" sz="2000" dirty="0"/>
          </a:p>
          <a:p>
            <a:r>
              <a:rPr lang="pt-BR" sz="2000" dirty="0" err="1"/>
              <a:t>Fredolino</a:t>
            </a:r>
            <a:r>
              <a:rPr lang="pt-BR" sz="2000" dirty="0"/>
              <a:t>  </a:t>
            </a:r>
            <a:r>
              <a:rPr lang="pt-BR" sz="2000" dirty="0" err="1"/>
              <a:t>Schmitz</a:t>
            </a:r>
            <a:r>
              <a:rPr lang="pt-BR" sz="2000" dirty="0"/>
              <a:t> </a:t>
            </a:r>
            <a:r>
              <a:rPr lang="pt-BR" sz="1600" dirty="0"/>
              <a:t>(</a:t>
            </a:r>
            <a:r>
              <a:rPr lang="pt-BR" sz="1600" b="1" dirty="0"/>
              <a:t>recapeamento da Santa Luzia à </a:t>
            </a:r>
            <a:r>
              <a:rPr lang="pt-BR" sz="1600" b="1" dirty="0" err="1"/>
              <a:t>S.J.Batista</a:t>
            </a:r>
            <a:r>
              <a:rPr lang="pt-BR" sz="1600" dirty="0" smtClean="0"/>
              <a:t>)</a:t>
            </a:r>
            <a:endParaRPr lang="pt-BR" sz="1600" dirty="0"/>
          </a:p>
          <a:p>
            <a:r>
              <a:rPr lang="pt-BR" sz="2000" dirty="0"/>
              <a:t>São João Batista </a:t>
            </a:r>
            <a:r>
              <a:rPr lang="pt-BR" sz="2000" b="1" dirty="0"/>
              <a:t>ok executado</a:t>
            </a:r>
            <a:endParaRPr lang="pt-BR" sz="2000" dirty="0"/>
          </a:p>
          <a:p>
            <a:r>
              <a:rPr lang="pt-BR" sz="2000" dirty="0"/>
              <a:t>Dom Feliciano  (</a:t>
            </a:r>
            <a:r>
              <a:rPr lang="pt-BR" sz="2000" b="1" dirty="0"/>
              <a:t>Melhorias)</a:t>
            </a:r>
            <a:endParaRPr lang="pt-BR" sz="2000" dirty="0"/>
          </a:p>
          <a:p>
            <a:r>
              <a:rPr lang="pt-BR" sz="2000" dirty="0"/>
              <a:t>São Domingos ( </a:t>
            </a:r>
            <a:r>
              <a:rPr lang="pt-BR" sz="2000" b="1" dirty="0"/>
              <a:t>Melhorias)</a:t>
            </a:r>
            <a:endParaRPr lang="pt-BR" sz="2000" dirty="0"/>
          </a:p>
          <a:p>
            <a:r>
              <a:rPr lang="pt-BR" sz="2000" dirty="0"/>
              <a:t>Vila Elisa (</a:t>
            </a:r>
            <a:r>
              <a:rPr lang="pt-BR" sz="2000" b="1" dirty="0"/>
              <a:t>Recapeamento São Domingos à Dorival</a:t>
            </a:r>
            <a:r>
              <a:rPr lang="pt-BR" sz="2000" dirty="0"/>
              <a:t>)</a:t>
            </a:r>
          </a:p>
          <a:p>
            <a:pPr marL="0" indent="0"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469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502920" y="530352"/>
            <a:ext cx="8183880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cap="all" dirty="0" smtClean="0"/>
              <a:t>Rota sul</a:t>
            </a:r>
          </a:p>
          <a:p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1" y="1124745"/>
            <a:ext cx="8453738" cy="5720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0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502920" y="530352"/>
            <a:ext cx="818388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cap="all" dirty="0" smtClean="0"/>
              <a:t>Rota </a:t>
            </a:r>
            <a:r>
              <a:rPr lang="pt-BR" b="1" cap="all" dirty="0" smtClean="0"/>
              <a:t>norte</a:t>
            </a:r>
          </a:p>
          <a:p>
            <a:pPr algn="ctr"/>
            <a:r>
              <a:rPr lang="pt-BR" b="1" cap="all" dirty="0" smtClean="0"/>
              <a:t>ALTERNATIVA VIÁRIA</a:t>
            </a:r>
          </a:p>
          <a:p>
            <a:pPr algn="ctr"/>
            <a:endParaRPr lang="pt-BR" b="1" cap="all" dirty="0" smtClean="0"/>
          </a:p>
          <a:p>
            <a:endParaRPr lang="pt-BR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11560" y="1700808"/>
            <a:ext cx="8064896" cy="4032448"/>
          </a:xfrm>
          <a:prstGeom prst="rect">
            <a:avLst/>
          </a:prstGeom>
        </p:spPr>
        <p:txBody>
          <a:bodyPr vert="horz" lIns="182880" tIns="91440">
            <a:normAutofit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2000" dirty="0" smtClean="0"/>
              <a:t>Rua </a:t>
            </a:r>
            <a:r>
              <a:rPr lang="pt-BR" sz="2000" dirty="0"/>
              <a:t>Montenegro ( </a:t>
            </a:r>
            <a:r>
              <a:rPr lang="pt-BR" sz="2000" b="1" dirty="0"/>
              <a:t>Alargamento e Recapeamento</a:t>
            </a:r>
            <a:r>
              <a:rPr lang="pt-BR" sz="2000" dirty="0"/>
              <a:t>)</a:t>
            </a:r>
            <a:r>
              <a:rPr lang="pt-BR" sz="2000" b="1" dirty="0"/>
              <a:t> </a:t>
            </a:r>
            <a:endParaRPr lang="pt-BR" sz="2000" dirty="0"/>
          </a:p>
          <a:p>
            <a:r>
              <a:rPr lang="pt-BR" sz="2000" dirty="0"/>
              <a:t>Palmeiras ( </a:t>
            </a:r>
            <a:r>
              <a:rPr lang="pt-BR" sz="2000" b="1" dirty="0"/>
              <a:t>Alargamento e Recapeamento</a:t>
            </a:r>
            <a:r>
              <a:rPr lang="pt-BR" sz="2000" dirty="0"/>
              <a:t>)</a:t>
            </a:r>
          </a:p>
          <a:p>
            <a:r>
              <a:rPr lang="pt-BR" sz="2000" dirty="0" err="1"/>
              <a:t>Carini</a:t>
            </a:r>
            <a:r>
              <a:rPr lang="pt-BR" sz="2000" dirty="0"/>
              <a:t>		( </a:t>
            </a:r>
            <a:r>
              <a:rPr lang="pt-BR" sz="2000" b="1" dirty="0"/>
              <a:t>Melhorias</a:t>
            </a:r>
            <a:r>
              <a:rPr lang="pt-BR" sz="2000" dirty="0"/>
              <a:t>)</a:t>
            </a:r>
          </a:p>
          <a:p>
            <a:r>
              <a:rPr lang="pt-BR" sz="2000" dirty="0" err="1"/>
              <a:t>Bomsucesso</a:t>
            </a:r>
            <a:r>
              <a:rPr lang="pt-BR" sz="2000" dirty="0"/>
              <a:t>	  </a:t>
            </a:r>
            <a:r>
              <a:rPr lang="pt-BR" sz="2000" b="1" dirty="0"/>
              <a:t>( Melhorias</a:t>
            </a:r>
            <a:r>
              <a:rPr lang="pt-BR" sz="2000" dirty="0"/>
              <a:t>)</a:t>
            </a:r>
          </a:p>
          <a:p>
            <a:r>
              <a:rPr lang="pt-BR" sz="2000" dirty="0"/>
              <a:t>Estrada </a:t>
            </a:r>
            <a:r>
              <a:rPr lang="pt-BR" sz="2000" dirty="0" err="1"/>
              <a:t>Itacolomi</a:t>
            </a:r>
            <a:r>
              <a:rPr lang="pt-BR" sz="2000" dirty="0"/>
              <a:t> (</a:t>
            </a:r>
            <a:r>
              <a:rPr lang="pt-BR" sz="2000" b="1" dirty="0"/>
              <a:t>Recapeamento da Dr. Jorge à F. Ferrari</a:t>
            </a:r>
            <a:r>
              <a:rPr lang="pt-BR" sz="2000" dirty="0"/>
              <a:t>)</a:t>
            </a:r>
          </a:p>
          <a:p>
            <a:r>
              <a:rPr lang="pt-BR" sz="2000" dirty="0"/>
              <a:t>Jorge Amado  </a:t>
            </a:r>
          </a:p>
          <a:p>
            <a:r>
              <a:rPr lang="pt-BR" sz="2000" dirty="0"/>
              <a:t>Nestor de M. Jardim </a:t>
            </a:r>
          </a:p>
          <a:p>
            <a:r>
              <a:rPr lang="pt-BR" sz="2000" dirty="0"/>
              <a:t>Dois de Novembro </a:t>
            </a:r>
          </a:p>
          <a:p>
            <a:r>
              <a:rPr lang="pt-BR" sz="2000" dirty="0"/>
              <a:t>Jose Loureiro da </a:t>
            </a:r>
            <a:r>
              <a:rPr lang="pt-BR" sz="2000" dirty="0" smtClean="0"/>
              <a:t>Silva </a:t>
            </a:r>
            <a:endParaRPr lang="pt-BR" sz="2000" dirty="0"/>
          </a:p>
          <a:p>
            <a:r>
              <a:rPr lang="pt-BR" sz="2000" dirty="0" err="1"/>
              <a:t>Anapio</a:t>
            </a:r>
            <a:r>
              <a:rPr lang="pt-BR" sz="2000" dirty="0"/>
              <a:t> </a:t>
            </a:r>
            <a:r>
              <a:rPr lang="pt-BR" sz="2000" dirty="0" smtClean="0"/>
              <a:t>Gomes</a:t>
            </a:r>
          </a:p>
          <a:p>
            <a:r>
              <a:rPr lang="pt-BR" sz="2000" dirty="0" smtClean="0"/>
              <a:t>Estrada Municipal (</a:t>
            </a:r>
            <a:r>
              <a:rPr lang="pt-BR" sz="2000" b="1" dirty="0" smtClean="0"/>
              <a:t>Asfaltamento</a:t>
            </a:r>
            <a:r>
              <a:rPr lang="pt-BR" sz="2000" dirty="0" smtClean="0"/>
              <a:t>)</a:t>
            </a:r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28457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 smtClean="0"/>
              <a:t>ROTA NORTE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0573" t="9813" r="8281" b="14391"/>
          <a:stretch>
            <a:fillRect/>
          </a:stretch>
        </p:blipFill>
        <p:spPr bwMode="auto">
          <a:xfrm>
            <a:off x="323528" y="1313384"/>
            <a:ext cx="8496944" cy="535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rma livre 5"/>
          <p:cNvSpPr/>
          <p:nvPr/>
        </p:nvSpPr>
        <p:spPr>
          <a:xfrm>
            <a:off x="4982308" y="1519311"/>
            <a:ext cx="386862" cy="2264898"/>
          </a:xfrm>
          <a:custGeom>
            <a:avLst/>
            <a:gdLst>
              <a:gd name="connsiteX0" fmla="*/ 321212 w 386862"/>
              <a:gd name="connsiteY0" fmla="*/ 2264898 h 2264898"/>
              <a:gd name="connsiteX1" fmla="*/ 335280 w 386862"/>
              <a:gd name="connsiteY1" fmla="*/ 2082018 h 2264898"/>
              <a:gd name="connsiteX2" fmla="*/ 11723 w 386862"/>
              <a:gd name="connsiteY2" fmla="*/ 1336431 h 2264898"/>
              <a:gd name="connsiteX3" fmla="*/ 264941 w 386862"/>
              <a:gd name="connsiteY3" fmla="*/ 0 h 226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862" h="2264898">
                <a:moveTo>
                  <a:pt x="321212" y="2264898"/>
                </a:moveTo>
                <a:cubicBezTo>
                  <a:pt x="354037" y="2250830"/>
                  <a:pt x="386862" y="2236763"/>
                  <a:pt x="335280" y="2082018"/>
                </a:cubicBezTo>
                <a:cubicBezTo>
                  <a:pt x="283698" y="1927273"/>
                  <a:pt x="23446" y="1683434"/>
                  <a:pt x="11723" y="1336431"/>
                </a:cubicBezTo>
                <a:cubicBezTo>
                  <a:pt x="0" y="989428"/>
                  <a:pt x="215704" y="269631"/>
                  <a:pt x="264941" y="0"/>
                </a:cubicBezTo>
              </a:path>
            </a:pathLst>
          </a:custGeom>
          <a:ln w="50800">
            <a:solidFill>
              <a:srgbClr val="0070C0">
                <a:alpha val="83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502920" y="530352"/>
            <a:ext cx="818388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pt-BR" sz="2400" b="1" cap="all" dirty="0" smtClean="0"/>
              <a:t>Obras a serem licitadas 2º sem.2019</a:t>
            </a:r>
          </a:p>
          <a:p>
            <a:endParaRPr lang="pt-BR" b="1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611560" y="1700808"/>
            <a:ext cx="8064896" cy="165618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pt-BR" sz="2000" dirty="0" smtClean="0"/>
              <a:t>Estrada Municipal (</a:t>
            </a:r>
            <a:r>
              <a:rPr lang="pt-BR" sz="2000" dirty="0" err="1" smtClean="0"/>
              <a:t>Neopólis</a:t>
            </a:r>
            <a:r>
              <a:rPr lang="pt-BR" sz="2000" dirty="0" smtClean="0"/>
              <a:t>)</a:t>
            </a:r>
          </a:p>
          <a:p>
            <a:pPr marL="0" indent="0">
              <a:buNone/>
            </a:pPr>
            <a:r>
              <a:rPr lang="pt-BR" sz="2000" dirty="0" smtClean="0"/>
              <a:t>Duplicação da RS 030 Até Pirelli(</a:t>
            </a:r>
            <a:r>
              <a:rPr lang="pt-BR" sz="2000" dirty="0" err="1" smtClean="0"/>
              <a:t>Pque</a:t>
            </a:r>
            <a:r>
              <a:rPr lang="pt-BR" sz="2000" dirty="0" smtClean="0"/>
              <a:t> dos Anjos)</a:t>
            </a:r>
          </a:p>
          <a:p>
            <a:pPr marL="0" indent="0">
              <a:buNone/>
            </a:pPr>
            <a:r>
              <a:rPr lang="pt-BR" sz="2000" dirty="0"/>
              <a:t>Duplicação da </a:t>
            </a:r>
            <a:r>
              <a:rPr lang="pt-BR" sz="2000" dirty="0" smtClean="0"/>
              <a:t>RS 020 </a:t>
            </a:r>
            <a:r>
              <a:rPr lang="pt-BR" sz="2000" dirty="0" err="1" smtClean="0"/>
              <a:t>Pda</a:t>
            </a:r>
            <a:r>
              <a:rPr lang="pt-BR" sz="2000" dirty="0" smtClean="0"/>
              <a:t> 61 até Trafo(Vera Cruz)</a:t>
            </a:r>
          </a:p>
          <a:p>
            <a:pPr marL="0" indent="0">
              <a:buNone/>
            </a:pPr>
            <a:r>
              <a:rPr lang="pt-BR" sz="2000" dirty="0" smtClean="0"/>
              <a:t>Duplicação da </a:t>
            </a:r>
            <a:r>
              <a:rPr lang="pt-BR" sz="2000" dirty="0" err="1" smtClean="0"/>
              <a:t>Vanius</a:t>
            </a:r>
            <a:r>
              <a:rPr lang="pt-BR" sz="2000" dirty="0" smtClean="0"/>
              <a:t> </a:t>
            </a:r>
            <a:r>
              <a:rPr lang="pt-BR" sz="2000" dirty="0" err="1" smtClean="0"/>
              <a:t>Abilio</a:t>
            </a:r>
            <a:r>
              <a:rPr lang="pt-BR" sz="2000" dirty="0" smtClean="0"/>
              <a:t> dos Santos(Corcunda)</a:t>
            </a:r>
          </a:p>
          <a:p>
            <a:pPr marL="0" indent="0">
              <a:buNone/>
            </a:pPr>
            <a:endParaRPr lang="pt-BR" sz="2000" dirty="0" smtClean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9552" y="3356992"/>
            <a:ext cx="8064896" cy="100811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pt-BR" sz="2000" b="1" dirty="0" smtClean="0"/>
              <a:t>Conclusão da 1º 3º 4º etapa da Arthur Jose Soares</a:t>
            </a:r>
          </a:p>
          <a:p>
            <a:pPr marL="0" indent="0">
              <a:buNone/>
            </a:pPr>
            <a:r>
              <a:rPr lang="pt-BR" sz="2000" dirty="0"/>
              <a:t> </a:t>
            </a:r>
            <a:r>
              <a:rPr lang="pt-BR" sz="2000" dirty="0" smtClean="0"/>
              <a:t>Temos Problema com Repasse Federal.</a:t>
            </a:r>
          </a:p>
          <a:p>
            <a:pPr marL="0" indent="0">
              <a:buNone/>
            </a:pPr>
            <a:endParaRPr lang="pt-BR" sz="2000" dirty="0" smtClean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39552" y="4365104"/>
            <a:ext cx="8064896" cy="108012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pt-BR" sz="2000" b="1" dirty="0" smtClean="0"/>
              <a:t>Abertura da Estrada Ligação da BR290 Até RS030</a:t>
            </a:r>
          </a:p>
          <a:p>
            <a:pPr marL="0" indent="0">
              <a:buNone/>
            </a:pPr>
            <a:r>
              <a:rPr lang="pt-BR" sz="2000" b="1" dirty="0" smtClean="0"/>
              <a:t>Inicio 1º semestre 2019</a:t>
            </a: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7246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500" dirty="0"/>
              <a:t>PLANO DE INFRAESTRUTURA </a:t>
            </a:r>
            <a:r>
              <a:rPr lang="pt-BR" sz="2500" dirty="0" smtClean="0"/>
              <a:t/>
            </a:r>
            <a:br>
              <a:rPr lang="pt-BR" sz="2500" dirty="0" smtClean="0"/>
            </a:br>
            <a:r>
              <a:rPr lang="pt-BR" sz="2500" dirty="0" smtClean="0"/>
              <a:t>ASFALTAMENTO E RECAPEAMENTO DE VIAS </a:t>
            </a:r>
            <a:br>
              <a:rPr lang="pt-BR" sz="2500" dirty="0" smtClean="0"/>
            </a:br>
            <a:r>
              <a:rPr lang="pt-BR" sz="2500" dirty="0" smtClean="0"/>
              <a:t>2018/2°sem-2020/1°sem</a:t>
            </a: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916832"/>
            <a:ext cx="8064896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747192" y="1916832"/>
            <a:ext cx="7713240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57192"/>
            <a:ext cx="11334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835968" y="2069232"/>
            <a:ext cx="8064896" cy="3096344"/>
          </a:xfrm>
          <a:prstGeom prst="rect">
            <a:avLst/>
          </a:prstGeom>
        </p:spPr>
        <p:txBody>
          <a:bodyPr vert="horz" lIns="182880" tIns="9144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PREVISÃO INVESTIMENTO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2019 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PONTES 			R$ 6.200.000,00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ROTULA DO ALDEIÃO 		R$ 1.200.000,00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ROTULA DO PALADINO 	R$   300.000,00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RECAPEAMENTO		R$ 2.493.280,39 CONTRATOS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			R$ 3.400.000,00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ASFALTAMENTO		R$ 13.959.359,75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				R$ 27.552.640,14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0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5" y="1885474"/>
            <a:ext cx="4752529" cy="1615534"/>
          </a:xfrm>
        </p:spPr>
        <p:txBody>
          <a:bodyPr>
            <a:normAutofit lnSpcReduction="10000"/>
          </a:bodyPr>
          <a:lstStyle/>
          <a:p>
            <a:endParaRPr lang="pt-BR" sz="2000" dirty="0"/>
          </a:p>
          <a:p>
            <a:r>
              <a:rPr lang="pt-BR" sz="2000" dirty="0" smtClean="0"/>
              <a:t>Parque dos Anjos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Avenida Centenário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Rota do Aldeão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Adolfo Inácio Barcellos (em execução)</a:t>
            </a: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87624" y="170080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cap="all" dirty="0" smtClean="0"/>
              <a:t>Construção ponte</a:t>
            </a:r>
            <a:endParaRPr lang="pt-BR" b="1" cap="al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503" t="10454" r="32465" b="25563"/>
          <a:stretch>
            <a:fillRect/>
          </a:stretch>
        </p:blipFill>
        <p:spPr bwMode="auto">
          <a:xfrm>
            <a:off x="539552" y="3789040"/>
            <a:ext cx="68407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4716016" y="5013176"/>
            <a:ext cx="1296144" cy="504056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500" dirty="0"/>
              <a:t>PLANO DE INFRAESTRUTURA </a:t>
            </a:r>
            <a:r>
              <a:rPr lang="pt-BR" sz="2500" dirty="0" smtClean="0"/>
              <a:t/>
            </a:r>
            <a:br>
              <a:rPr lang="pt-BR" sz="2500" dirty="0" smtClean="0"/>
            </a:br>
            <a:r>
              <a:rPr lang="pt-BR" sz="2500" dirty="0" smtClean="0"/>
              <a:t>ASFALTAMENTO E RECAPEAMENTO DE VIAS </a:t>
            </a:r>
            <a:br>
              <a:rPr lang="pt-BR" sz="2500" dirty="0" smtClean="0"/>
            </a:br>
            <a:r>
              <a:rPr lang="pt-BR" sz="2500" dirty="0" smtClean="0"/>
              <a:t>2018/2°sem-2020/1°sem</a:t>
            </a:r>
            <a:endParaRPr lang="pt-BR" sz="2500" dirty="0"/>
          </a:p>
        </p:txBody>
      </p:sp>
    </p:spTree>
    <p:extLst>
      <p:ext uri="{BB962C8B-B14F-4D97-AF65-F5344CB8AC3E}">
        <p14:creationId xmlns="" xmlns:p14="http://schemas.microsoft.com/office/powerpoint/2010/main" val="26497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5" y="1916832"/>
            <a:ext cx="4104457" cy="3816424"/>
          </a:xfrm>
        </p:spPr>
        <p:txBody>
          <a:bodyPr>
            <a:normAutofit fontScale="92500" lnSpcReduction="20000"/>
          </a:bodyPr>
          <a:lstStyle/>
          <a:p>
            <a:endParaRPr lang="pt-BR" sz="2000" dirty="0"/>
          </a:p>
          <a:p>
            <a:r>
              <a:rPr lang="pt-BR" sz="2000" dirty="0" smtClean="0"/>
              <a:t>Bairro Santa Fé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Santa Fé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Junção 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Vicinal Junção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Av. Eliza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</a:t>
            </a:r>
            <a:r>
              <a:rPr lang="pt-BR" sz="1600" dirty="0" err="1" smtClean="0"/>
              <a:t>Nutrella</a:t>
            </a:r>
            <a:r>
              <a:rPr lang="pt-BR" sz="1600" dirty="0" smtClean="0"/>
              <a:t> (Alargamento Colocação de meio fio) </a:t>
            </a:r>
          </a:p>
          <a:p>
            <a:r>
              <a:rPr lang="pt-BR" sz="2000" dirty="0" smtClean="0"/>
              <a:t>Centro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José Loureiro da Silva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Dois de Novembro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Barbosa Filho 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Cipreste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Major João Batista Lesa</a:t>
            </a:r>
          </a:p>
          <a:p>
            <a:pPr lvl="1">
              <a:buFont typeface="Wingdings" pitchFamily="2" charset="2"/>
              <a:buChar char="Ø"/>
            </a:pPr>
            <a:r>
              <a:rPr lang="pt-BR" sz="1600" dirty="0" smtClean="0"/>
              <a:t>Rua Nestor de Moura Jardim</a:t>
            </a:r>
          </a:p>
          <a:p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87624" y="170080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cap="all" dirty="0" smtClean="0"/>
              <a:t>Vias a serem Recapeadas</a:t>
            </a:r>
            <a:endParaRPr lang="pt-BR" b="1" cap="all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500" dirty="0"/>
              <a:t>PLANO DE INFRAESTRUTURA </a:t>
            </a:r>
            <a:r>
              <a:rPr lang="pt-BR" sz="2500" dirty="0" smtClean="0"/>
              <a:t/>
            </a:r>
            <a:br>
              <a:rPr lang="pt-BR" sz="2500" dirty="0" smtClean="0"/>
            </a:br>
            <a:r>
              <a:rPr lang="pt-BR" sz="2500" dirty="0" smtClean="0"/>
              <a:t>ASFALTAMENTO E RECAPEAMENTO DE VIAS </a:t>
            </a:r>
            <a:br>
              <a:rPr lang="pt-BR" sz="2500" dirty="0" smtClean="0"/>
            </a:br>
            <a:r>
              <a:rPr lang="pt-BR" sz="2500" dirty="0" smtClean="0"/>
              <a:t>2018/2°sem-2020/1°sem</a:t>
            </a:r>
            <a:endParaRPr lang="pt-BR" sz="2500" dirty="0"/>
          </a:p>
        </p:txBody>
      </p:sp>
    </p:spTree>
    <p:extLst>
      <p:ext uri="{BB962C8B-B14F-4D97-AF65-F5344CB8AC3E}">
        <p14:creationId xmlns="" xmlns:p14="http://schemas.microsoft.com/office/powerpoint/2010/main" val="16829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87624" y="47667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cap="all" dirty="0" smtClean="0"/>
              <a:t> Bairro santa fé e vila rica</a:t>
            </a:r>
            <a:endParaRPr lang="pt-BR" b="1" cap="all" dirty="0"/>
          </a:p>
        </p:txBody>
      </p:sp>
      <p:pic>
        <p:nvPicPr>
          <p:cNvPr id="2050" name="Picture 2" descr="C:\Users\aroldo.nunes\Desktop\Vicinal junção, Elisa, Nutrela, Santa Fé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496944" cy="5615879"/>
          </a:xfrm>
          <a:prstGeom prst="rect">
            <a:avLst/>
          </a:prstGeom>
          <a:noFill/>
        </p:spPr>
      </p:pic>
      <p:sp>
        <p:nvSpPr>
          <p:cNvPr id="7" name="Forma livre 6"/>
          <p:cNvSpPr/>
          <p:nvPr/>
        </p:nvSpPr>
        <p:spPr>
          <a:xfrm>
            <a:off x="4972930" y="3685735"/>
            <a:ext cx="541605" cy="2391508"/>
          </a:xfrm>
          <a:custGeom>
            <a:avLst/>
            <a:gdLst>
              <a:gd name="connsiteX0" fmla="*/ 414996 w 541605"/>
              <a:gd name="connsiteY0" fmla="*/ 0 h 2391508"/>
              <a:gd name="connsiteX1" fmla="*/ 21101 w 541605"/>
              <a:gd name="connsiteY1" fmla="*/ 1237957 h 2391508"/>
              <a:gd name="connsiteX2" fmla="*/ 541605 w 541605"/>
              <a:gd name="connsiteY2" fmla="*/ 2391508 h 239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605" h="2391508">
                <a:moveTo>
                  <a:pt x="414996" y="0"/>
                </a:moveTo>
                <a:cubicBezTo>
                  <a:pt x="207498" y="419686"/>
                  <a:pt x="0" y="839372"/>
                  <a:pt x="21101" y="1237957"/>
                </a:cubicBezTo>
                <a:cubicBezTo>
                  <a:pt x="42202" y="1636542"/>
                  <a:pt x="440787" y="2194560"/>
                  <a:pt x="541605" y="2391508"/>
                </a:cubicBezTo>
              </a:path>
            </a:pathLst>
          </a:cu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4612651" y="4756501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Vicinal Junção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9" name="Forma livre 8"/>
          <p:cNvSpPr/>
          <p:nvPr/>
        </p:nvSpPr>
        <p:spPr>
          <a:xfrm>
            <a:off x="4670474" y="1589649"/>
            <a:ext cx="436098" cy="3024554"/>
          </a:xfrm>
          <a:custGeom>
            <a:avLst/>
            <a:gdLst>
              <a:gd name="connsiteX0" fmla="*/ 436098 w 436098"/>
              <a:gd name="connsiteY0" fmla="*/ 0 h 3024554"/>
              <a:gd name="connsiteX1" fmla="*/ 0 w 436098"/>
              <a:gd name="connsiteY1" fmla="*/ 3024554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6098" h="3024554">
                <a:moveTo>
                  <a:pt x="436098" y="0"/>
                </a:moveTo>
                <a:cubicBezTo>
                  <a:pt x="257907" y="1236784"/>
                  <a:pt x="82062" y="2473569"/>
                  <a:pt x="0" y="3024554"/>
                </a:cubicBezTo>
              </a:path>
            </a:pathLst>
          </a:cu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 rot="16784359">
            <a:off x="3949594" y="2546807"/>
            <a:ext cx="158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Av. Eliza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3" name="Forma livre 12"/>
          <p:cNvSpPr/>
          <p:nvPr/>
        </p:nvSpPr>
        <p:spPr>
          <a:xfrm>
            <a:off x="4515729" y="4642338"/>
            <a:ext cx="14068" cy="1589650"/>
          </a:xfrm>
          <a:custGeom>
            <a:avLst/>
            <a:gdLst>
              <a:gd name="connsiteX0" fmla="*/ 14068 w 14068"/>
              <a:gd name="connsiteY0" fmla="*/ 0 h 1589650"/>
              <a:gd name="connsiteX1" fmla="*/ 0 w 14068"/>
              <a:gd name="connsiteY1" fmla="*/ 1589650 h 158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68" h="1589650">
                <a:moveTo>
                  <a:pt x="14068" y="0"/>
                </a:moveTo>
                <a:lnTo>
                  <a:pt x="0" y="1589650"/>
                </a:lnTo>
              </a:path>
            </a:pathLst>
          </a:cu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 rot="16200000">
            <a:off x="3191018" y="4908899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</a:t>
            </a:r>
            <a:r>
              <a:rPr lang="pt-BR" dirty="0" err="1" smtClean="0">
                <a:latin typeface="Calibri" pitchFamily="34" charset="0"/>
              </a:rPr>
              <a:t>Nutrella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5" name="Forma livre 14"/>
          <p:cNvSpPr/>
          <p:nvPr/>
        </p:nvSpPr>
        <p:spPr>
          <a:xfrm>
            <a:off x="5359791" y="1786597"/>
            <a:ext cx="478301" cy="1631852"/>
          </a:xfrm>
          <a:custGeom>
            <a:avLst/>
            <a:gdLst>
              <a:gd name="connsiteX0" fmla="*/ 478301 w 478301"/>
              <a:gd name="connsiteY0" fmla="*/ 0 h 1631852"/>
              <a:gd name="connsiteX1" fmla="*/ 0 w 478301"/>
              <a:gd name="connsiteY1" fmla="*/ 1631852 h 163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8301" h="1631852">
                <a:moveTo>
                  <a:pt x="478301" y="0"/>
                </a:moveTo>
                <a:lnTo>
                  <a:pt x="0" y="1631852"/>
                </a:lnTo>
              </a:path>
            </a:pathLst>
          </a:custGeom>
          <a:ln w="508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 rot="17211690">
            <a:off x="5068353" y="2334735"/>
            <a:ext cx="139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Santa Fé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7" name="Forma livre 16"/>
          <p:cNvSpPr/>
          <p:nvPr/>
        </p:nvSpPr>
        <p:spPr>
          <a:xfrm>
            <a:off x="3652308" y="2768600"/>
            <a:ext cx="138642" cy="1676400"/>
          </a:xfrm>
          <a:custGeom>
            <a:avLst/>
            <a:gdLst>
              <a:gd name="connsiteX0" fmla="*/ 138642 w 138642"/>
              <a:gd name="connsiteY0" fmla="*/ 0 h 1676400"/>
              <a:gd name="connsiteX1" fmla="*/ 5292 w 138642"/>
              <a:gd name="connsiteY1" fmla="*/ 209550 h 1676400"/>
              <a:gd name="connsiteX2" fmla="*/ 106892 w 138642"/>
              <a:gd name="connsiteY2" fmla="*/ 1187450 h 1676400"/>
              <a:gd name="connsiteX3" fmla="*/ 68792 w 138642"/>
              <a:gd name="connsiteY3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642" h="1676400">
                <a:moveTo>
                  <a:pt x="138642" y="0"/>
                </a:moveTo>
                <a:cubicBezTo>
                  <a:pt x="74613" y="5821"/>
                  <a:pt x="10584" y="11642"/>
                  <a:pt x="5292" y="209550"/>
                </a:cubicBezTo>
                <a:cubicBezTo>
                  <a:pt x="0" y="407458"/>
                  <a:pt x="96309" y="942975"/>
                  <a:pt x="106892" y="1187450"/>
                </a:cubicBezTo>
                <a:cubicBezTo>
                  <a:pt x="117475" y="1431925"/>
                  <a:pt x="83609" y="1658408"/>
                  <a:pt x="68792" y="1676400"/>
                </a:cubicBezTo>
              </a:path>
            </a:pathLst>
          </a:custGeom>
          <a:ln w="50800"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 rot="16200000">
            <a:off x="2737673" y="3457588"/>
            <a:ext cx="158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São Pedro</a:t>
            </a:r>
            <a:endParaRPr lang="pt-BR" dirty="0">
              <a:latin typeface="Calibri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5652120" y="1844824"/>
            <a:ext cx="144016" cy="7200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 rot="1112253">
            <a:off x="5065550" y="1288675"/>
            <a:ext cx="158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Tr. Paulo</a:t>
            </a:r>
          </a:p>
          <a:p>
            <a:r>
              <a:rPr lang="pt-BR" dirty="0" smtClean="0">
                <a:latin typeface="Calibri" pitchFamily="34" charset="0"/>
              </a:rPr>
              <a:t>C. Silva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419872" y="2132856"/>
            <a:ext cx="176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Nelson Dias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4788024" y="2492896"/>
            <a:ext cx="144016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 rot="18074232">
            <a:off x="2865788" y="4957149"/>
            <a:ext cx="176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Morro Azul</a:t>
            </a: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3779912" y="4509120"/>
            <a:ext cx="504056" cy="864096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 rot="318830">
            <a:off x="1848029" y="4395061"/>
            <a:ext cx="2219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Lagoa dos Patos</a:t>
            </a:r>
          </a:p>
        </p:txBody>
      </p:sp>
      <p:cxnSp>
        <p:nvCxnSpPr>
          <p:cNvPr id="34" name="Conector reto 33"/>
          <p:cNvCxnSpPr>
            <a:stCxn id="18" idx="1"/>
          </p:cNvCxnSpPr>
          <p:nvPr/>
        </p:nvCxnSpPr>
        <p:spPr>
          <a:xfrm>
            <a:off x="3532531" y="4437112"/>
            <a:ext cx="679429" cy="7200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207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539" t="13360" r="10468" b="15045"/>
          <a:stretch>
            <a:fillRect/>
          </a:stretch>
        </p:blipFill>
        <p:spPr bwMode="auto">
          <a:xfrm>
            <a:off x="467544" y="908720"/>
            <a:ext cx="835292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187624" y="47667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cap="all" dirty="0" smtClean="0"/>
              <a:t> Bairro SÃO VICENTE</a:t>
            </a:r>
            <a:endParaRPr lang="pt-BR" b="1" cap="all" dirty="0"/>
          </a:p>
        </p:txBody>
      </p:sp>
      <p:sp>
        <p:nvSpPr>
          <p:cNvPr id="22" name="CaixaDeTexto 21"/>
          <p:cNvSpPr txBox="1"/>
          <p:nvPr/>
        </p:nvSpPr>
        <p:spPr>
          <a:xfrm rot="19637851">
            <a:off x="3908852" y="3907654"/>
            <a:ext cx="2567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Oscar Niemeyer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23" name="Forma livre 22"/>
          <p:cNvSpPr/>
          <p:nvPr/>
        </p:nvSpPr>
        <p:spPr>
          <a:xfrm>
            <a:off x="3742006" y="3291840"/>
            <a:ext cx="3291840" cy="2025748"/>
          </a:xfrm>
          <a:custGeom>
            <a:avLst/>
            <a:gdLst>
              <a:gd name="connsiteX0" fmla="*/ 0 w 3291840"/>
              <a:gd name="connsiteY0" fmla="*/ 2025748 h 2025748"/>
              <a:gd name="connsiteX1" fmla="*/ 3291840 w 3291840"/>
              <a:gd name="connsiteY1" fmla="*/ 0 h 202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91840" h="2025748">
                <a:moveTo>
                  <a:pt x="0" y="2025748"/>
                </a:moveTo>
                <a:lnTo>
                  <a:pt x="3291840" y="0"/>
                </a:lnTo>
              </a:path>
            </a:pathLst>
          </a:cu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Forma livre 23"/>
          <p:cNvSpPr/>
          <p:nvPr/>
        </p:nvSpPr>
        <p:spPr>
          <a:xfrm>
            <a:off x="3319975" y="1477108"/>
            <a:ext cx="844062" cy="1209821"/>
          </a:xfrm>
          <a:custGeom>
            <a:avLst/>
            <a:gdLst>
              <a:gd name="connsiteX0" fmla="*/ 0 w 844062"/>
              <a:gd name="connsiteY0" fmla="*/ 0 h 1209821"/>
              <a:gd name="connsiteX1" fmla="*/ 844062 w 844062"/>
              <a:gd name="connsiteY1" fmla="*/ 1209821 h 120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4062" h="1209821">
                <a:moveTo>
                  <a:pt x="0" y="0"/>
                </a:moveTo>
                <a:lnTo>
                  <a:pt x="844062" y="1209821"/>
                </a:lnTo>
              </a:path>
            </a:pathLst>
          </a:cu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Forma livre 24"/>
          <p:cNvSpPr/>
          <p:nvPr/>
        </p:nvSpPr>
        <p:spPr>
          <a:xfrm>
            <a:off x="3868615" y="2715065"/>
            <a:ext cx="309490" cy="182880"/>
          </a:xfrm>
          <a:custGeom>
            <a:avLst/>
            <a:gdLst>
              <a:gd name="connsiteX0" fmla="*/ 309490 w 309490"/>
              <a:gd name="connsiteY0" fmla="*/ 0 h 182880"/>
              <a:gd name="connsiteX1" fmla="*/ 0 w 309490"/>
              <a:gd name="connsiteY1" fmla="*/ 18288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490" h="182880">
                <a:moveTo>
                  <a:pt x="309490" y="0"/>
                </a:moveTo>
                <a:lnTo>
                  <a:pt x="0" y="182880"/>
                </a:lnTo>
              </a:path>
            </a:pathLst>
          </a:cu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 rot="3303898">
            <a:off x="3064560" y="2302381"/>
            <a:ext cx="2567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Elza Gomes </a:t>
            </a:r>
            <a:endParaRPr 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7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87624" y="47667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cap="all" dirty="0" smtClean="0"/>
              <a:t> CENTRO, salgado filho e castelo branco</a:t>
            </a:r>
            <a:endParaRPr lang="pt-BR" b="1" cap="all" dirty="0"/>
          </a:p>
        </p:txBody>
      </p:sp>
      <p:pic>
        <p:nvPicPr>
          <p:cNvPr id="3074" name="Picture 2" descr="C:\Users\aroldo.nunes\Desktop\José loureiro, 2 de novembro, barbosa fil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496944" cy="5544616"/>
          </a:xfrm>
          <a:prstGeom prst="rect">
            <a:avLst/>
          </a:prstGeom>
          <a:noFill/>
        </p:spPr>
      </p:pic>
      <p:sp>
        <p:nvSpPr>
          <p:cNvPr id="18" name="Forma livre 17"/>
          <p:cNvSpPr/>
          <p:nvPr/>
        </p:nvSpPr>
        <p:spPr>
          <a:xfrm>
            <a:off x="506437" y="1364566"/>
            <a:ext cx="5669280" cy="5036234"/>
          </a:xfrm>
          <a:custGeom>
            <a:avLst/>
            <a:gdLst>
              <a:gd name="connsiteX0" fmla="*/ 0 w 5669280"/>
              <a:gd name="connsiteY0" fmla="*/ 0 h 5036234"/>
              <a:gd name="connsiteX1" fmla="*/ 872197 w 5669280"/>
              <a:gd name="connsiteY1" fmla="*/ 1659988 h 5036234"/>
              <a:gd name="connsiteX2" fmla="*/ 2729132 w 5669280"/>
              <a:gd name="connsiteY2" fmla="*/ 2771336 h 5036234"/>
              <a:gd name="connsiteX3" fmla="*/ 3418449 w 5669280"/>
              <a:gd name="connsiteY3" fmla="*/ 3404382 h 5036234"/>
              <a:gd name="connsiteX4" fmla="*/ 4501661 w 5669280"/>
              <a:gd name="connsiteY4" fmla="*/ 3643532 h 5036234"/>
              <a:gd name="connsiteX5" fmla="*/ 5669280 w 5669280"/>
              <a:gd name="connsiteY5" fmla="*/ 5036234 h 503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9280" h="5036234">
                <a:moveTo>
                  <a:pt x="0" y="0"/>
                </a:moveTo>
                <a:cubicBezTo>
                  <a:pt x="208671" y="599049"/>
                  <a:pt x="417342" y="1198099"/>
                  <a:pt x="872197" y="1659988"/>
                </a:cubicBezTo>
                <a:cubicBezTo>
                  <a:pt x="1327052" y="2121877"/>
                  <a:pt x="2304757" y="2480604"/>
                  <a:pt x="2729132" y="2771336"/>
                </a:cubicBezTo>
                <a:cubicBezTo>
                  <a:pt x="3153507" y="3062068"/>
                  <a:pt x="3123028" y="3259016"/>
                  <a:pt x="3418449" y="3404382"/>
                </a:cubicBezTo>
                <a:cubicBezTo>
                  <a:pt x="3713870" y="3549748"/>
                  <a:pt x="4126523" y="3371557"/>
                  <a:pt x="4501661" y="3643532"/>
                </a:cubicBezTo>
                <a:cubicBezTo>
                  <a:pt x="4876799" y="3915507"/>
                  <a:pt x="5273039" y="4475870"/>
                  <a:pt x="5669280" y="5036234"/>
                </a:cubicBezTo>
              </a:path>
            </a:pathLst>
          </a:cu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orma livre 18"/>
          <p:cNvSpPr/>
          <p:nvPr/>
        </p:nvSpPr>
        <p:spPr>
          <a:xfrm>
            <a:off x="8074855" y="1885071"/>
            <a:ext cx="436099" cy="1463040"/>
          </a:xfrm>
          <a:custGeom>
            <a:avLst/>
            <a:gdLst>
              <a:gd name="connsiteX0" fmla="*/ 0 w 436099"/>
              <a:gd name="connsiteY0" fmla="*/ 0 h 1463040"/>
              <a:gd name="connsiteX1" fmla="*/ 436099 w 436099"/>
              <a:gd name="connsiteY1" fmla="*/ 146304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6099" h="1463040">
                <a:moveTo>
                  <a:pt x="0" y="0"/>
                </a:moveTo>
                <a:lnTo>
                  <a:pt x="436099" y="1463040"/>
                </a:lnTo>
              </a:path>
            </a:pathLst>
          </a:cu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 rot="1923218">
            <a:off x="2518766" y="4539649"/>
            <a:ext cx="199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Barbosa Filho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 rot="4512970">
            <a:off x="7563734" y="2380317"/>
            <a:ext cx="1920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José Loureiro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22" name="Forma livre 21"/>
          <p:cNvSpPr/>
          <p:nvPr/>
        </p:nvSpPr>
        <p:spPr>
          <a:xfrm>
            <a:off x="7765366" y="2504049"/>
            <a:ext cx="182880" cy="98474"/>
          </a:xfrm>
          <a:custGeom>
            <a:avLst/>
            <a:gdLst>
              <a:gd name="connsiteX0" fmla="*/ 182880 w 182880"/>
              <a:gd name="connsiteY0" fmla="*/ 98474 h 98474"/>
              <a:gd name="connsiteX1" fmla="*/ 0 w 182880"/>
              <a:gd name="connsiteY1" fmla="*/ 0 h 9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" h="98474">
                <a:moveTo>
                  <a:pt x="182880" y="98474"/>
                </a:moveTo>
                <a:cubicBezTo>
                  <a:pt x="91440" y="53926"/>
                  <a:pt x="0" y="9378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Forma livre 22"/>
          <p:cNvSpPr/>
          <p:nvPr/>
        </p:nvSpPr>
        <p:spPr>
          <a:xfrm>
            <a:off x="7596554" y="2616591"/>
            <a:ext cx="858129" cy="745587"/>
          </a:xfrm>
          <a:custGeom>
            <a:avLst/>
            <a:gdLst>
              <a:gd name="connsiteX0" fmla="*/ 858129 w 858129"/>
              <a:gd name="connsiteY0" fmla="*/ 745587 h 745587"/>
              <a:gd name="connsiteX1" fmla="*/ 0 w 858129"/>
              <a:gd name="connsiteY1" fmla="*/ 0 h 745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8129" h="745587">
                <a:moveTo>
                  <a:pt x="858129" y="745587"/>
                </a:moveTo>
                <a:lnTo>
                  <a:pt x="0" y="0"/>
                </a:lnTo>
              </a:path>
            </a:pathLst>
          </a:cu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 rot="2513767">
            <a:off x="6887370" y="3262372"/>
            <a:ext cx="244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Dois de Novembro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26" name="Forma livre 25"/>
          <p:cNvSpPr/>
          <p:nvPr/>
        </p:nvSpPr>
        <p:spPr>
          <a:xfrm>
            <a:off x="2743200" y="2869809"/>
            <a:ext cx="858129" cy="942536"/>
          </a:xfrm>
          <a:custGeom>
            <a:avLst/>
            <a:gdLst>
              <a:gd name="connsiteX0" fmla="*/ 0 w 858129"/>
              <a:gd name="connsiteY0" fmla="*/ 942536 h 942536"/>
              <a:gd name="connsiteX1" fmla="*/ 858129 w 858129"/>
              <a:gd name="connsiteY1" fmla="*/ 0 h 94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8129" h="942536">
                <a:moveTo>
                  <a:pt x="0" y="942536"/>
                </a:moveTo>
                <a:cubicBezTo>
                  <a:pt x="357554" y="543951"/>
                  <a:pt x="715108" y="145366"/>
                  <a:pt x="858129" y="0"/>
                </a:cubicBezTo>
              </a:path>
            </a:pathLst>
          </a:cu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 rot="18612855">
            <a:off x="1889017" y="2398069"/>
            <a:ext cx="303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Santo Anjo da Guarda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28" name="Forma livre 27"/>
          <p:cNvSpPr/>
          <p:nvPr/>
        </p:nvSpPr>
        <p:spPr>
          <a:xfrm>
            <a:off x="3536950" y="984250"/>
            <a:ext cx="285750" cy="552450"/>
          </a:xfrm>
          <a:custGeom>
            <a:avLst/>
            <a:gdLst>
              <a:gd name="connsiteX0" fmla="*/ 0 w 285750"/>
              <a:gd name="connsiteY0" fmla="*/ 0 h 552450"/>
              <a:gd name="connsiteX1" fmla="*/ 285750 w 285750"/>
              <a:gd name="connsiteY1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750" h="552450">
                <a:moveTo>
                  <a:pt x="0" y="0"/>
                </a:moveTo>
                <a:cubicBezTo>
                  <a:pt x="116416" y="234950"/>
                  <a:pt x="232833" y="469900"/>
                  <a:pt x="285750" y="552450"/>
                </a:cubicBezTo>
              </a:path>
            </a:pathLst>
          </a:cu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 rot="3764986">
            <a:off x="2488989" y="1751841"/>
            <a:ext cx="244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Rua Florestal</a:t>
            </a:r>
            <a:endParaRPr 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7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756</TotalTime>
  <Words>873</Words>
  <Application>Microsoft Office PowerPoint</Application>
  <PresentationFormat>Apresentação na tela (4:3)</PresentationFormat>
  <Paragraphs>359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Aspecto</vt:lpstr>
      <vt:lpstr>PLANO DE INFRAESTRUTURA ASFALTAMENTO E RECAPEAMENTO DE VIAS</vt:lpstr>
      <vt:lpstr>PLANO DE INFRAESTRUTURA  ASFALTAMENTO E RECAPEAMENTO DE VIAS  2018/2°sem-2020/1°sem</vt:lpstr>
      <vt:lpstr>PLANO DE INFRAESTRUTURA  ASFALTAMENTO E RECAPEAMENTO DE VIAS  2018/2°sem-2020/1°sem</vt:lpstr>
      <vt:lpstr>PLANO DE INFRAESTRUTURA  ASFALTAMENTO E RECAPEAMENTO DE VIAS  2018/2°sem-2020/1°sem</vt:lpstr>
      <vt:lpstr>PLANO DE INFRAESTRUTURA  ASFALTAMENTO E RECAPEAMENTO DE VIAS  2018/2°sem-2020/1°sem</vt:lpstr>
      <vt:lpstr>PLANO DE INFRAESTRUTURA  ASFALTAMENTO E RECAPEAMENTO DE VIAS  2018/2°sem-2020/1°sem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INFRAESTRUTURA E RESTRUTURAÇÃO DE VIAS</dc:title>
  <dc:creator>JOSE JADIR DA SILVA RIBEIRO</dc:creator>
  <cp:lastModifiedBy>paulo.martins</cp:lastModifiedBy>
  <cp:revision>67</cp:revision>
  <cp:lastPrinted>2018-10-15T18:14:09Z</cp:lastPrinted>
  <dcterms:created xsi:type="dcterms:W3CDTF">2018-09-10T12:45:48Z</dcterms:created>
  <dcterms:modified xsi:type="dcterms:W3CDTF">2018-10-16T18:48:26Z</dcterms:modified>
</cp:coreProperties>
</file>